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6"/>
  </p:notesMasterIdLst>
  <p:handoutMasterIdLst>
    <p:handoutMasterId r:id="rId37"/>
  </p:handoutMasterIdLst>
  <p:sldIdLst>
    <p:sldId id="275" r:id="rId2"/>
    <p:sldId id="257" r:id="rId3"/>
    <p:sldId id="276" r:id="rId4"/>
    <p:sldId id="277" r:id="rId5"/>
    <p:sldId id="288" r:id="rId6"/>
    <p:sldId id="261" r:id="rId7"/>
    <p:sldId id="278" r:id="rId8"/>
    <p:sldId id="279" r:id="rId9"/>
    <p:sldId id="280" r:id="rId10"/>
    <p:sldId id="347" r:id="rId11"/>
    <p:sldId id="348" r:id="rId12"/>
    <p:sldId id="366" r:id="rId13"/>
    <p:sldId id="365" r:id="rId14"/>
    <p:sldId id="349" r:id="rId15"/>
    <p:sldId id="350" r:id="rId16"/>
    <p:sldId id="351" r:id="rId17"/>
    <p:sldId id="352" r:id="rId18"/>
    <p:sldId id="353" r:id="rId19"/>
    <p:sldId id="354" r:id="rId20"/>
    <p:sldId id="356" r:id="rId21"/>
    <p:sldId id="357" r:id="rId22"/>
    <p:sldId id="358" r:id="rId23"/>
    <p:sldId id="345" r:id="rId24"/>
    <p:sldId id="315" r:id="rId25"/>
    <p:sldId id="316" r:id="rId26"/>
    <p:sldId id="359" r:id="rId27"/>
    <p:sldId id="360" r:id="rId28"/>
    <p:sldId id="361" r:id="rId29"/>
    <p:sldId id="362" r:id="rId30"/>
    <p:sldId id="363" r:id="rId31"/>
    <p:sldId id="364" r:id="rId32"/>
    <p:sldId id="267" r:id="rId33"/>
    <p:sldId id="367" r:id="rId34"/>
    <p:sldId id="26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B564D-694C-2DDE-2D5E-E32AFD7229EA}" v="5" dt="2024-12-24T13:25:33.042"/>
    <p1510:client id="{6AE695DE-A5E8-624D-414E-E6FB078D7F94}" v="13" dt="2024-12-24T13:30:09.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9" autoAdjust="0"/>
    <p:restoredTop sz="94660"/>
  </p:normalViewPr>
  <p:slideViewPr>
    <p:cSldViewPr snapToGrid="0">
      <p:cViewPr varScale="1">
        <p:scale>
          <a:sx n="87" d="100"/>
          <a:sy n="87" d="100"/>
        </p:scale>
        <p:origin x="11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12/25/2024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818556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12/25/2024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4" r:id="rId3"/>
    <p:sldLayoutId id="2147483683" r:id="rId4"/>
    <p:sldLayoutId id="2147483676" r:id="rId5"/>
    <p:sldLayoutId id="2147483679" r:id="rId6"/>
    <p:sldLayoutId id="2147483680" r:id="rId7"/>
    <p:sldLayoutId id="2147483681" r:id="rId8"/>
    <p:sldLayoutId id="2147483682" r:id="rId9"/>
    <p:sldLayoutId id="2147483678"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765501" cy="461665"/>
          </a:xfrm>
          <a:prstGeom prst="rect">
            <a:avLst/>
          </a:prstGeom>
          <a:noFill/>
        </p:spPr>
        <p:txBody>
          <a:bodyPr wrap="none" rtlCol="0">
            <a:spAutoFit/>
          </a:bodyPr>
          <a:lstStyle/>
          <a:p>
            <a:r>
              <a:rPr lang="vi-VN" sz="2400" dirty="0"/>
              <a:t>2.1 Sơ đồ usecase</a:t>
            </a:r>
            <a:endParaRPr lang="en-US" sz="2400" dirty="0"/>
          </a:p>
        </p:txBody>
      </p:sp>
      <p:pic>
        <p:nvPicPr>
          <p:cNvPr id="6146" name="Picture 2">
            <a:extLst>
              <a:ext uri="{FF2B5EF4-FFF2-40B4-BE49-F238E27FC236}">
                <a16:creationId xmlns:a16="http://schemas.microsoft.com/office/drawing/2014/main" id="{1B576969-1BCB-4A7B-AA96-7F3BF41EF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8537"/>
            <a:ext cx="9178194" cy="490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689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7" name="Picture 2">
            <a:extLst>
              <a:ext uri="{FF2B5EF4-FFF2-40B4-BE49-F238E27FC236}">
                <a16:creationId xmlns:a16="http://schemas.microsoft.com/office/drawing/2014/main" id="{89583CEC-61A9-4F74-8EF9-0D4DED81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1504"/>
            <a:ext cx="9144000" cy="469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153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a:t>2.2 </a:t>
            </a:r>
            <a:r>
              <a:rPr lang="vi-VN" sz="2400" dirty="0"/>
              <a:t>Sơ đồ lớp</a:t>
            </a:r>
            <a:endParaRPr lang="en-US" sz="2400" dirty="0"/>
          </a:p>
        </p:txBody>
      </p:sp>
      <p:sp>
        <p:nvSpPr>
          <p:cNvPr id="7" name="Rectangle 2">
            <a:extLst>
              <a:ext uri="{FF2B5EF4-FFF2-40B4-BE49-F238E27FC236}">
                <a16:creationId xmlns:a16="http://schemas.microsoft.com/office/drawing/2014/main" id="{2BF3F6DB-0FA1-40F0-8E3E-977F1C6A1D44}"/>
              </a:ext>
            </a:extLst>
          </p:cNvPr>
          <p:cNvSpPr>
            <a:spLocks noChangeArrowheads="1"/>
          </p:cNvSpPr>
          <p:nvPr/>
        </p:nvSpPr>
        <p:spPr bwMode="auto">
          <a:xfrm>
            <a:off x="254052" y="1657783"/>
            <a:ext cx="9028967" cy="412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Tính</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Trừu</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Tượng</a:t>
            </a:r>
            <a:endPar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Xác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định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thuộc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tính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vi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cốt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lõi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đối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tượng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People_User</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cơ</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bản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chứa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thuộc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tính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như</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id</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ten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Unicode MS"/>
                <a:ea typeface="MS Mincho" panose="02020609040205080304" pitchFamily="49" charset="-128"/>
                <a:cs typeface="Courier New" panose="02070309020205020404" pitchFamily="49" charset="0"/>
              </a:rPr>
              <a:t>gioiTinh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Arial Unicode MS"/>
                <a:ea typeface="MS Mincho" panose="02020609040205080304" pitchFamily="49" charset="-128"/>
                <a:cs typeface="Courier New" panose="02070309020205020404" pitchFamily="49" charset="0"/>
              </a:rPr>
              <a:t>diaChi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con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People_QuanLy</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People_NhanVien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People_Khach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bổ</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sung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vi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riêng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như</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2000" b="0" i="0" u="none" strike="noStrike" cap="none" normalizeH="0" baseline="0" dirty="0" err="1">
                <a:ln>
                  <a:noFill/>
                </a:ln>
                <a:solidFill>
                  <a:schemeClr val="tx1"/>
                </a:solidFill>
                <a:effectLst/>
                <a:latin typeface="Arial Unicode MS"/>
                <a:ea typeface="MS Mincho" panose="02020609040205080304" pitchFamily="49" charset="-128"/>
                <a:cs typeface="Courier New" panose="02070309020205020404" pitchFamily="49" charset="0"/>
              </a:rPr>
              <a:t>viewLogs</a:t>
            </a:r>
            <a:r>
              <a:rPr kumimoji="0" lang="en-US" altLang="en-US" sz="2000" b="0"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quản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lý</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2000" b="0" i="0" u="none" strike="noStrike" cap="none" normalizeH="0" baseline="0" dirty="0" err="1">
                <a:ln>
                  <a:noFill/>
                </a:ln>
                <a:solidFill>
                  <a:schemeClr val="tx1"/>
                </a:solidFill>
                <a:effectLst/>
                <a:latin typeface="Arial Unicode MS"/>
                <a:ea typeface="MS Mincho" panose="02020609040205080304" pitchFamily="49" charset="-128"/>
                <a:cs typeface="Courier New" panose="02070309020205020404" pitchFamily="49" charset="0"/>
              </a:rPr>
              <a:t>addBook</a:t>
            </a:r>
            <a:r>
              <a:rPr kumimoji="0" lang="en-US" altLang="en-US" sz="2000" b="0"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nhân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viên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2000" b="0"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Cart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khách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Tính</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Đóng</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Gói</a:t>
            </a:r>
            <a:endPar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Bảo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vệ</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dữ</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liệu</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giới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hạn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thay</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đổi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thông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qua </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getter</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và</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setter</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thuộc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tính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được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khai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báo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private</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531C4F6F-DCEA-488A-BC08-92F9A4264DE1}"/>
              </a:ext>
            </a:extLst>
          </p:cNvPr>
          <p:cNvSpPr txBox="1"/>
          <p:nvPr/>
        </p:nvSpPr>
        <p:spPr>
          <a:xfrm>
            <a:off x="-856343" y="1241579"/>
            <a:ext cx="6625720" cy="416204"/>
          </a:xfrm>
          <a:prstGeom prst="rect">
            <a:avLst/>
          </a:prstGeom>
          <a:noFill/>
        </p:spPr>
        <p:txBody>
          <a:bodyPr wrap="square">
            <a:spAutoFit/>
          </a:bodyPr>
          <a:lstStyle/>
          <a:p>
            <a:pPr marR="0" lvl="2" algn="just">
              <a:lnSpc>
                <a:spcPct val="130000"/>
              </a:lnSpc>
              <a:spcBef>
                <a:spcPts val="0"/>
              </a:spcBef>
              <a:spcAft>
                <a:spcPts val="800"/>
              </a:spcAft>
            </a:pP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chất</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hướng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đối</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tượng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sử</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dụng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075779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a:t>2.2 </a:t>
            </a:r>
            <a:r>
              <a:rPr lang="vi-VN" sz="2400" dirty="0"/>
              <a:t>Sơ đồ lớp</a:t>
            </a:r>
            <a:endParaRPr lang="en-US" sz="2400" dirty="0"/>
          </a:p>
        </p:txBody>
      </p:sp>
      <p:sp>
        <p:nvSpPr>
          <p:cNvPr id="8" name="Rectangle 3">
            <a:extLst>
              <a:ext uri="{FF2B5EF4-FFF2-40B4-BE49-F238E27FC236}">
                <a16:creationId xmlns:a16="http://schemas.microsoft.com/office/drawing/2014/main" id="{4EB3D528-F179-4393-A9D4-C8BBC1CF671D}"/>
              </a:ext>
            </a:extLst>
          </p:cNvPr>
          <p:cNvSpPr>
            <a:spLocks noChangeArrowheads="1"/>
          </p:cNvSpPr>
          <p:nvPr/>
        </p:nvSpPr>
        <p:spPr bwMode="auto">
          <a:xfrm>
            <a:off x="254052" y="1901475"/>
            <a:ext cx="8773834" cy="379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Tính</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Kế</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Thừa</a:t>
            </a:r>
            <a:endPar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Tái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sử</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dụng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mã</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nguồn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từ</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cơ</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bản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People_User</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Mở</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rộng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vi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cho</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con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People_QuanLy</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People_NhanVien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People_Khach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endParaRPr kumimoji="0" lang="vi-VN"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Tính</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Đa</a:t>
            </a:r>
            <a:r>
              <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kumimoji="0" lang="en-US" altLang="en-US" sz="2000" b="1" i="1" u="none" strike="noStrike" cap="none" normalizeH="0" baseline="0" dirty="0" err="1">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Hình</a:t>
            </a:r>
            <a:endParaRPr kumimoji="0" lang="en-US" altLang="en-US" sz="2000" b="1" i="1" u="none" strike="noStrike" cap="none" normalizeH="0" baseline="0" dirty="0">
              <a:ln>
                <a:noFill/>
              </a:ln>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Một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phương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thức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có</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thể</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thực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hiện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khác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nhau</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tùy</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đối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tượng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endParaRPr kumimoji="0" lang="en-US" altLang="en-US" sz="2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2000" b="1" i="0" u="none" strike="noStrike" cap="none" normalizeH="0" baseline="0" dirty="0" err="1">
                <a:ln>
                  <a:noFill/>
                </a:ln>
                <a:solidFill>
                  <a:schemeClr val="tx1"/>
                </a:solidFill>
                <a:effectLst/>
                <a:latin typeface="Arial Unicode MS"/>
                <a:ea typeface="MS Mincho" panose="02020609040205080304" pitchFamily="49" charset="-128"/>
                <a:cs typeface="Courier New" panose="02070309020205020404" pitchFamily="49" charset="0"/>
              </a:rPr>
              <a:t>viewLogs</a:t>
            </a:r>
            <a:r>
              <a:rPr kumimoji="0" lang="en-US" altLang="en-US" sz="2000" b="1" i="0" u="none" strike="noStrike" cap="none" normalizeH="0" baseline="0" dirty="0">
                <a:ln>
                  <a:noFill/>
                </a:ln>
                <a:solidFill>
                  <a:schemeClr val="tx1"/>
                </a:solidFill>
                <a:effectLst/>
                <a:latin typeface="Arial Unicode MS"/>
                <a:ea typeface="MS Mincho" panose="02020609040205080304" pitchFamily="49" charset="-128"/>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được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ghi</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đè</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ở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các</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lớp</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con: </a:t>
            </a:r>
            <a:endParaRPr kumimoji="0" lang="en-US" altLang="en-US" sz="20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Khách</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Xem</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lịch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sử</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mua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cá</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nhân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Nhân</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viên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Xem</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lịch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sử</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mua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hàng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của</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khách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Quản</a:t>
            </a:r>
            <a:r>
              <a:rPr kumimoji="0" lang="en-US" altLang="en-US" sz="2000" b="1"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1"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lý</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Xem</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toàn</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bộ</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lịch</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sử</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hoạt</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 </a:t>
            </a:r>
            <a:r>
              <a:rPr kumimoji="0" lang="en-US" altLang="en-US" sz="2000" b="0" i="0" u="none" strike="noStrike" cap="none" normalizeH="0" baseline="0" dirty="0" err="1">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động</a:t>
            </a:r>
            <a:r>
              <a:rPr kumimoji="0" lang="en-US" altLang="en-US" sz="2000" b="0" i="0" u="none" strike="noStrike" cap="none" normalizeH="0" baseline="0" dirty="0">
                <a:ln>
                  <a:noFill/>
                </a:ln>
                <a:solidFill>
                  <a:schemeClr val="tx1"/>
                </a:solidFill>
                <a:effectLst/>
                <a:latin typeface="Cambria" panose="02040503050406030204" pitchFamily="18" charset="0"/>
                <a:ea typeface="MS Mincho" panose="02020609040205080304" pitchFamily="49" charset="-128"/>
                <a:cs typeface="Times New Roman" panose="02020603050405020304" pitchFamily="18" charset="0"/>
              </a:rPr>
              <a: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BE429C6-FDE0-48A1-B042-6EDDA8FAF139}"/>
              </a:ext>
            </a:extLst>
          </p:cNvPr>
          <p:cNvSpPr txBox="1"/>
          <p:nvPr/>
        </p:nvSpPr>
        <p:spPr>
          <a:xfrm>
            <a:off x="-856343" y="1241579"/>
            <a:ext cx="6625720" cy="416204"/>
          </a:xfrm>
          <a:prstGeom prst="rect">
            <a:avLst/>
          </a:prstGeom>
          <a:noFill/>
        </p:spPr>
        <p:txBody>
          <a:bodyPr wrap="square">
            <a:spAutoFit/>
          </a:bodyPr>
          <a:lstStyle/>
          <a:p>
            <a:pPr marR="0" lvl="2" algn="just">
              <a:lnSpc>
                <a:spcPct val="130000"/>
              </a:lnSpc>
              <a:spcBef>
                <a:spcPts val="0"/>
              </a:spcBef>
              <a:spcAft>
                <a:spcPts val="800"/>
              </a:spcAft>
            </a:pP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Các</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tính</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chất</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của</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hướng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đối</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tượng</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được</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sử</a:t>
            </a: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b="1" dirty="0" err="1">
                <a:effectLst/>
                <a:latin typeface="Times New Roman" panose="02020603050405020304" pitchFamily="18" charset="0"/>
                <a:ea typeface="Arial" panose="020B0604020202020204" pitchFamily="34" charset="0"/>
                <a:cs typeface="Times New Roman" panose="02020603050405020304" pitchFamily="18" charset="0"/>
              </a:rPr>
              <a:t>dụng</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294990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42737" y="119620"/>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4" name="Picture 3">
            <a:extLst>
              <a:ext uri="{FF2B5EF4-FFF2-40B4-BE49-F238E27FC236}">
                <a16:creationId xmlns:a16="http://schemas.microsoft.com/office/drawing/2014/main" id="{E2ECBB95-0325-4454-A000-D799CBF1BDBA}"/>
              </a:ext>
            </a:extLst>
          </p:cNvPr>
          <p:cNvPicPr>
            <a:picLocks noChangeAspect="1"/>
          </p:cNvPicPr>
          <p:nvPr/>
        </p:nvPicPr>
        <p:blipFill>
          <a:blip r:embed="rId2"/>
          <a:stretch>
            <a:fillRect/>
          </a:stretch>
        </p:blipFill>
        <p:spPr>
          <a:xfrm>
            <a:off x="4876460" y="1238730"/>
            <a:ext cx="3981845" cy="4955186"/>
          </a:xfrm>
          <a:prstGeom prst="rect">
            <a:avLst/>
          </a:prstGeom>
        </p:spPr>
      </p:pic>
      <p:sp>
        <p:nvSpPr>
          <p:cNvPr id="9" name="TextBox 8">
            <a:extLst>
              <a:ext uri="{FF2B5EF4-FFF2-40B4-BE49-F238E27FC236}">
                <a16:creationId xmlns:a16="http://schemas.microsoft.com/office/drawing/2014/main" id="{4DBC24EA-4EEA-4AFA-8284-85BD8D1F872C}"/>
              </a:ext>
            </a:extLst>
          </p:cNvPr>
          <p:cNvSpPr txBox="1"/>
          <p:nvPr/>
        </p:nvSpPr>
        <p:spPr>
          <a:xfrm>
            <a:off x="578840" y="1761688"/>
            <a:ext cx="3981845" cy="3909270"/>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3495E945-67FF-4A7B-AAC8-586F44AB6EFF}"/>
              </a:ext>
            </a:extLst>
          </p:cNvPr>
          <p:cNvSpPr txBox="1"/>
          <p:nvPr/>
        </p:nvSpPr>
        <p:spPr>
          <a:xfrm>
            <a:off x="0" y="1761688"/>
            <a:ext cx="3981845" cy="2709011"/>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Lớp</a:t>
            </a:r>
            <a:r>
              <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 </a:t>
            </a: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People_User</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Là</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lớp</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cha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của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People_QuanLy</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People_NhanVien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People_Khach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Thuộc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tính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vi-VN" sz="1800" dirty="0">
                <a:effectLst/>
                <a:latin typeface="Cambria" panose="02040503050406030204" pitchFamily="18" charset="0"/>
                <a:ea typeface="MS Mincho" panose="02020609040205080304" pitchFamily="49" charset="-128"/>
                <a:cs typeface="Times New Roman" panose="02020603050405020304" pitchFamily="18" charset="0"/>
              </a:rPr>
              <a:t>chung như hình </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Quan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hệ</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Association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với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Model_Account</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Kết</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tập</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với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Model_ChucVu</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p:txBody>
      </p:sp>
    </p:spTree>
    <p:extLst>
      <p:ext uri="{BB962C8B-B14F-4D97-AF65-F5344CB8AC3E}">
        <p14:creationId xmlns:p14="http://schemas.microsoft.com/office/powerpoint/2010/main" val="329662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4" name="Picture 3">
            <a:extLst>
              <a:ext uri="{FF2B5EF4-FFF2-40B4-BE49-F238E27FC236}">
                <a16:creationId xmlns:a16="http://schemas.microsoft.com/office/drawing/2014/main" id="{EB597D19-3A55-44F7-A37C-F479ADE30BE2}"/>
              </a:ext>
            </a:extLst>
          </p:cNvPr>
          <p:cNvPicPr>
            <a:picLocks noChangeAspect="1"/>
          </p:cNvPicPr>
          <p:nvPr/>
        </p:nvPicPr>
        <p:blipFill>
          <a:blip r:embed="rId2"/>
          <a:stretch>
            <a:fillRect/>
          </a:stretch>
        </p:blipFill>
        <p:spPr>
          <a:xfrm>
            <a:off x="3498210" y="2654091"/>
            <a:ext cx="5221703" cy="2011640"/>
          </a:xfrm>
          <a:prstGeom prst="rect">
            <a:avLst/>
          </a:prstGeom>
        </p:spPr>
      </p:pic>
      <p:sp>
        <p:nvSpPr>
          <p:cNvPr id="8" name="TextBox 7">
            <a:extLst>
              <a:ext uri="{FF2B5EF4-FFF2-40B4-BE49-F238E27FC236}">
                <a16:creationId xmlns:a16="http://schemas.microsoft.com/office/drawing/2014/main" id="{D1A167BA-D95D-458A-AED3-D3DE8A0853DD}"/>
              </a:ext>
            </a:extLst>
          </p:cNvPr>
          <p:cNvSpPr txBox="1"/>
          <p:nvPr/>
        </p:nvSpPr>
        <p:spPr>
          <a:xfrm>
            <a:off x="0" y="1660730"/>
            <a:ext cx="2843868" cy="3741602"/>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People_QuanLy</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Kế</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thừa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People_User</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Ghi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đè</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viewLogs</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Xem</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lịch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sử</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truy</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cập</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cửa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hàng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Triển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khai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Imanager</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Quản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lý</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người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dùng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thống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kê</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cửa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hàng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Ghi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đè</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addBook</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từ</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Istaff</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để</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thêm</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p:txBody>
      </p:sp>
    </p:spTree>
    <p:extLst>
      <p:ext uri="{BB962C8B-B14F-4D97-AF65-F5344CB8AC3E}">
        <p14:creationId xmlns:p14="http://schemas.microsoft.com/office/powerpoint/2010/main" val="4110418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1975221" cy="461665"/>
          </a:xfrm>
          <a:prstGeom prst="rect">
            <a:avLst/>
          </a:prstGeom>
          <a:noFill/>
        </p:spPr>
        <p:txBody>
          <a:bodyPr wrap="none" rtlCol="0">
            <a:spAutoFit/>
          </a:bodyPr>
          <a:lstStyle/>
          <a:p>
            <a:r>
              <a:rPr lang="vi-VN" sz="2400" dirty="0"/>
              <a:t>2.2Sơ đồ lớp</a:t>
            </a:r>
            <a:endParaRPr lang="en-US" sz="2400" dirty="0"/>
          </a:p>
        </p:txBody>
      </p:sp>
      <p:sp>
        <p:nvSpPr>
          <p:cNvPr id="7" name="TextBox 6">
            <a:extLst>
              <a:ext uri="{FF2B5EF4-FFF2-40B4-BE49-F238E27FC236}">
                <a16:creationId xmlns:a16="http://schemas.microsoft.com/office/drawing/2014/main" id="{391CF0E1-F51F-4C5E-A1B1-4A5E63014B7D}"/>
              </a:ext>
            </a:extLst>
          </p:cNvPr>
          <p:cNvSpPr txBox="1"/>
          <p:nvPr/>
        </p:nvSpPr>
        <p:spPr>
          <a:xfrm>
            <a:off x="0" y="1208537"/>
            <a:ext cx="4861420" cy="1599477"/>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People_NhanVien</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Kế</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thừa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People_User</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Thuộc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tính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thêm</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luong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Ghi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đè</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addBook</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từ</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Istaff</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p:txBody>
      </p:sp>
      <p:pic>
        <p:nvPicPr>
          <p:cNvPr id="8" name="Picture 7">
            <a:extLst>
              <a:ext uri="{FF2B5EF4-FFF2-40B4-BE49-F238E27FC236}">
                <a16:creationId xmlns:a16="http://schemas.microsoft.com/office/drawing/2014/main" id="{32FD16E3-E001-472D-8FAE-6B23A956A372}"/>
              </a:ext>
            </a:extLst>
          </p:cNvPr>
          <p:cNvPicPr>
            <a:picLocks noChangeAspect="1"/>
          </p:cNvPicPr>
          <p:nvPr/>
        </p:nvPicPr>
        <p:blipFill>
          <a:blip r:embed="rId2"/>
          <a:stretch>
            <a:fillRect/>
          </a:stretch>
        </p:blipFill>
        <p:spPr>
          <a:xfrm>
            <a:off x="5082261" y="1333694"/>
            <a:ext cx="3723798" cy="1474320"/>
          </a:xfrm>
          <a:prstGeom prst="rect">
            <a:avLst/>
          </a:prstGeom>
        </p:spPr>
      </p:pic>
      <p:sp>
        <p:nvSpPr>
          <p:cNvPr id="10" name="TextBox 9">
            <a:extLst>
              <a:ext uri="{FF2B5EF4-FFF2-40B4-BE49-F238E27FC236}">
                <a16:creationId xmlns:a16="http://schemas.microsoft.com/office/drawing/2014/main" id="{0C96A1E1-70FB-4B59-8571-133340E68AD1}"/>
              </a:ext>
            </a:extLst>
          </p:cNvPr>
          <p:cNvSpPr txBox="1"/>
          <p:nvPr/>
        </p:nvSpPr>
        <p:spPr>
          <a:xfrm>
            <a:off x="0" y="2688075"/>
            <a:ext cx="5590510" cy="3423053"/>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People_Khach</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Kế</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thừa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People_User</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Thuộc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tính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thêm</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Cart: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Mỗi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khách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có</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2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giỏ</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hàng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(0, 1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hoặc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nhiều</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Quan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hệ</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Kết</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tập</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với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Model_Sach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trong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giỏ</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Ghi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đè</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viewLogs</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Các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phương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thức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từ</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Icustomer</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Thêm</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vào</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giỏ</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mua</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đánh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giá</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p:txBody>
      </p:sp>
      <p:pic>
        <p:nvPicPr>
          <p:cNvPr id="14" name="Picture 13">
            <a:extLst>
              <a:ext uri="{FF2B5EF4-FFF2-40B4-BE49-F238E27FC236}">
                <a16:creationId xmlns:a16="http://schemas.microsoft.com/office/drawing/2014/main" id="{E8840CF5-E2B0-4A25-AC55-65870103E4EB}"/>
              </a:ext>
            </a:extLst>
          </p:cNvPr>
          <p:cNvPicPr>
            <a:picLocks noChangeAspect="1"/>
          </p:cNvPicPr>
          <p:nvPr/>
        </p:nvPicPr>
        <p:blipFill>
          <a:blip r:embed="rId3"/>
          <a:stretch>
            <a:fillRect/>
          </a:stretch>
        </p:blipFill>
        <p:spPr>
          <a:xfrm>
            <a:off x="5387722" y="3119392"/>
            <a:ext cx="3502226" cy="2842388"/>
          </a:xfrm>
          <a:prstGeom prst="rect">
            <a:avLst/>
          </a:prstGeom>
        </p:spPr>
      </p:pic>
    </p:spTree>
    <p:extLst>
      <p:ext uri="{BB962C8B-B14F-4D97-AF65-F5344CB8AC3E}">
        <p14:creationId xmlns:p14="http://schemas.microsoft.com/office/powerpoint/2010/main" val="3175574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sp>
        <p:nvSpPr>
          <p:cNvPr id="7" name="TextBox 6">
            <a:extLst>
              <a:ext uri="{FF2B5EF4-FFF2-40B4-BE49-F238E27FC236}">
                <a16:creationId xmlns:a16="http://schemas.microsoft.com/office/drawing/2014/main" id="{34AE6B98-3A17-4079-A7C8-4ADB39C70C3F}"/>
              </a:ext>
            </a:extLst>
          </p:cNvPr>
          <p:cNvSpPr txBox="1"/>
          <p:nvPr/>
        </p:nvSpPr>
        <p:spPr>
          <a:xfrm>
            <a:off x="0" y="1661020"/>
            <a:ext cx="3519183" cy="1445589"/>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Model_Sach</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tin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sách</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Tên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giá</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tác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giả</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thể</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loại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số</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lượng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các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phương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thức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getter, setter.</a:t>
            </a:r>
          </a:p>
        </p:txBody>
      </p:sp>
      <p:pic>
        <p:nvPicPr>
          <p:cNvPr id="8" name="Picture 7">
            <a:extLst>
              <a:ext uri="{FF2B5EF4-FFF2-40B4-BE49-F238E27FC236}">
                <a16:creationId xmlns:a16="http://schemas.microsoft.com/office/drawing/2014/main" id="{1CECD874-EF83-47F9-B5FA-F76A01755467}"/>
              </a:ext>
            </a:extLst>
          </p:cNvPr>
          <p:cNvPicPr>
            <a:picLocks noChangeAspect="1"/>
          </p:cNvPicPr>
          <p:nvPr/>
        </p:nvPicPr>
        <p:blipFill>
          <a:blip r:embed="rId2"/>
          <a:stretch>
            <a:fillRect/>
          </a:stretch>
        </p:blipFill>
        <p:spPr>
          <a:xfrm>
            <a:off x="5252175" y="1661020"/>
            <a:ext cx="3454494" cy="4034106"/>
          </a:xfrm>
          <a:prstGeom prst="rect">
            <a:avLst/>
          </a:prstGeom>
        </p:spPr>
      </p:pic>
    </p:spTree>
    <p:extLst>
      <p:ext uri="{BB962C8B-B14F-4D97-AF65-F5344CB8AC3E}">
        <p14:creationId xmlns:p14="http://schemas.microsoft.com/office/powerpoint/2010/main" val="2322989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sp>
        <p:nvSpPr>
          <p:cNvPr id="7" name="TextBox 6">
            <a:extLst>
              <a:ext uri="{FF2B5EF4-FFF2-40B4-BE49-F238E27FC236}">
                <a16:creationId xmlns:a16="http://schemas.microsoft.com/office/drawing/2014/main" id="{AF6C5861-D4EE-42C0-95D8-B423ADDBC1F6}"/>
              </a:ext>
            </a:extLst>
          </p:cNvPr>
          <p:cNvSpPr txBox="1"/>
          <p:nvPr/>
        </p:nvSpPr>
        <p:spPr>
          <a:xfrm>
            <a:off x="0" y="1868194"/>
            <a:ext cx="4572000" cy="2236574"/>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Model_Account</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tin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tài</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khoản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use_name</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pass_word</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ban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bị</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chặn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hay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joined_time</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isAdmin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(admin hay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không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a:t>
            </a: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Các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phương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thức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getter, setter.</a:t>
            </a:r>
          </a:p>
        </p:txBody>
      </p:sp>
      <p:pic>
        <p:nvPicPr>
          <p:cNvPr id="8" name="Picture 7">
            <a:extLst>
              <a:ext uri="{FF2B5EF4-FFF2-40B4-BE49-F238E27FC236}">
                <a16:creationId xmlns:a16="http://schemas.microsoft.com/office/drawing/2014/main" id="{D3496CB5-23EC-4D6B-B169-CE1B71572BA2}"/>
              </a:ext>
            </a:extLst>
          </p:cNvPr>
          <p:cNvPicPr>
            <a:picLocks noChangeAspect="1"/>
          </p:cNvPicPr>
          <p:nvPr/>
        </p:nvPicPr>
        <p:blipFill>
          <a:blip r:embed="rId2"/>
          <a:stretch>
            <a:fillRect/>
          </a:stretch>
        </p:blipFill>
        <p:spPr>
          <a:xfrm>
            <a:off x="4913221" y="1370178"/>
            <a:ext cx="4011562" cy="4460407"/>
          </a:xfrm>
          <a:prstGeom prst="rect">
            <a:avLst/>
          </a:prstGeom>
        </p:spPr>
      </p:pic>
    </p:spTree>
    <p:extLst>
      <p:ext uri="{BB962C8B-B14F-4D97-AF65-F5344CB8AC3E}">
        <p14:creationId xmlns:p14="http://schemas.microsoft.com/office/powerpoint/2010/main" val="1392743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sp>
        <p:nvSpPr>
          <p:cNvPr id="7" name="TextBox 6">
            <a:extLst>
              <a:ext uri="{FF2B5EF4-FFF2-40B4-BE49-F238E27FC236}">
                <a16:creationId xmlns:a16="http://schemas.microsoft.com/office/drawing/2014/main" id="{4D956130-63AF-4288-8DCE-44E8426532ED}"/>
              </a:ext>
            </a:extLst>
          </p:cNvPr>
          <p:cNvSpPr txBox="1"/>
          <p:nvPr/>
        </p:nvSpPr>
        <p:spPr>
          <a:xfrm>
            <a:off x="0" y="1979803"/>
            <a:ext cx="3468848" cy="3499997"/>
          </a:xfrm>
          <a:prstGeom prst="rect">
            <a:avLst/>
          </a:prstGeom>
          <a:noFill/>
        </p:spPr>
        <p:txBody>
          <a:bodyPr wrap="square">
            <a:spAutoFit/>
          </a:bodyPr>
          <a:lstStyle/>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Model_ChucVu</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tin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chức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vụ</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Tên</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các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phương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thức</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getter, setter.</a:t>
            </a:r>
          </a:p>
          <a:p>
            <a:pPr marL="0" marR="0">
              <a:lnSpc>
                <a:spcPct val="115000"/>
              </a:lnSpc>
              <a:spcBef>
                <a:spcPts val="1000"/>
              </a:spcBef>
              <a:spcAft>
                <a:spcPts val="0"/>
              </a:spcAft>
            </a:pPr>
            <a:endParaRPr lang="vi-VN"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1000"/>
              </a:spcBef>
              <a:spcAft>
                <a:spcPts val="0"/>
              </a:spcAft>
            </a:pPr>
            <a:endParaRPr lang="vi-VN" sz="2400" b="1" dirty="0">
              <a:solidFill>
                <a:srgbClr val="4F81BD"/>
              </a:solidFill>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1000"/>
              </a:spcBef>
              <a:spcAft>
                <a:spcPts val="0"/>
              </a:spcAft>
            </a:pPr>
            <a:r>
              <a:rPr lang="en-US" sz="2400" b="1" dirty="0" err="1">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Model_Logs</a:t>
            </a:r>
            <a:endParaRPr lang="en-US" sz="24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endParaRPr>
          </a:p>
          <a:p>
            <a:pPr marL="0" marR="0">
              <a:lnSpc>
                <a:spcPct val="115000"/>
              </a:lnSpc>
              <a:spcBef>
                <a:spcPts val="0"/>
              </a:spcBef>
              <a:spcAft>
                <a:spcPts val="600"/>
              </a:spcAft>
            </a:pP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Thông</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tin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truy</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cập</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user, action, time.</a:t>
            </a:r>
          </a:p>
        </p:txBody>
      </p:sp>
      <p:pic>
        <p:nvPicPr>
          <p:cNvPr id="8" name="Picture 7">
            <a:extLst>
              <a:ext uri="{FF2B5EF4-FFF2-40B4-BE49-F238E27FC236}">
                <a16:creationId xmlns:a16="http://schemas.microsoft.com/office/drawing/2014/main" id="{0FC710FB-7904-4BC5-867E-1D0F443D53A8}"/>
              </a:ext>
            </a:extLst>
          </p:cNvPr>
          <p:cNvPicPr>
            <a:picLocks noChangeAspect="1"/>
          </p:cNvPicPr>
          <p:nvPr/>
        </p:nvPicPr>
        <p:blipFill>
          <a:blip r:embed="rId2"/>
          <a:stretch>
            <a:fillRect/>
          </a:stretch>
        </p:blipFill>
        <p:spPr>
          <a:xfrm>
            <a:off x="5056434" y="1765955"/>
            <a:ext cx="3003319" cy="1860121"/>
          </a:xfrm>
          <a:prstGeom prst="rect">
            <a:avLst/>
          </a:prstGeom>
        </p:spPr>
      </p:pic>
      <p:pic>
        <p:nvPicPr>
          <p:cNvPr id="12" name="Picture 11">
            <a:extLst>
              <a:ext uri="{FF2B5EF4-FFF2-40B4-BE49-F238E27FC236}">
                <a16:creationId xmlns:a16="http://schemas.microsoft.com/office/drawing/2014/main" id="{B40E33B6-C59E-400F-ACDF-2E2D6D9EA73F}"/>
              </a:ext>
            </a:extLst>
          </p:cNvPr>
          <p:cNvPicPr>
            <a:picLocks noChangeAspect="1"/>
          </p:cNvPicPr>
          <p:nvPr/>
        </p:nvPicPr>
        <p:blipFill>
          <a:blip r:embed="rId3"/>
          <a:stretch>
            <a:fillRect/>
          </a:stretch>
        </p:blipFill>
        <p:spPr>
          <a:xfrm>
            <a:off x="5056434" y="3899619"/>
            <a:ext cx="3003318" cy="2051047"/>
          </a:xfrm>
          <a:prstGeom prst="rect">
            <a:avLst/>
          </a:prstGeom>
        </p:spPr>
      </p:pic>
    </p:spTree>
    <p:extLst>
      <p:ext uri="{BB962C8B-B14F-4D97-AF65-F5344CB8AC3E}">
        <p14:creationId xmlns:p14="http://schemas.microsoft.com/office/powerpoint/2010/main" val="1093392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1" y="2039081"/>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latin typeface="Lato"/>
                <a:ea typeface="Lato"/>
                <a:cs typeface="Lato"/>
              </a:rPr>
              <a:t>BÀI TOÁN QUẢN LÝ HIỆU SÁCH</a:t>
            </a:r>
            <a:endParaRPr lang="vi-VN"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1" y="4071475"/>
            <a:ext cx="7685959"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vi-VN" sz="2800" b="0" dirty="0"/>
              <a:t>Môn học: Lập trình hướng đối tượng – IT3103</a:t>
            </a:r>
          </a:p>
          <a:p>
            <a:pPr>
              <a:lnSpc>
                <a:spcPct val="100000"/>
              </a:lnSpc>
            </a:pPr>
            <a:r>
              <a:rPr lang="vi-VN" sz="2800" b="0" dirty="0"/>
              <a:t>Giảng viên hướng dẫn: Lê Đức Hậu</a:t>
            </a:r>
          </a:p>
          <a:p>
            <a:pPr>
              <a:lnSpc>
                <a:spcPct val="100000"/>
              </a:lnSpc>
            </a:pPr>
            <a:r>
              <a:rPr lang="vi-VN" sz="2800" b="0" dirty="0"/>
              <a:t>Mã lớp: 151964</a:t>
            </a:r>
          </a:p>
          <a:p>
            <a:pPr>
              <a:lnSpc>
                <a:spcPct val="100000"/>
              </a:lnSpc>
            </a:pPr>
            <a:endParaRPr lang="vi-VN" sz="2800" b="0" dirty="0"/>
          </a:p>
          <a:p>
            <a:pPr>
              <a:lnSpc>
                <a:spcPct val="100000"/>
              </a:lnSpc>
            </a:pPr>
            <a:endParaRPr lang="en-US" sz="2800" b="0" dirty="0"/>
          </a:p>
          <a:p>
            <a:pPr>
              <a:lnSpc>
                <a:spcPct val="100000"/>
              </a:lnSpc>
            </a:pPr>
            <a:endParaRPr lang="en-US" sz="2800" b="0" dirty="0"/>
          </a:p>
          <a:p>
            <a:pPr>
              <a:lnSpc>
                <a:spcPct val="100000"/>
              </a:lnSpc>
            </a:pPr>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latin typeface="+mn-lt"/>
              </a:rPr>
              <a:pPr/>
              <a:t>20</a:t>
            </a:fld>
            <a:endParaRPr lang="en-US">
              <a:latin typeface="+mn-lt"/>
            </a:endParaRPr>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latin typeface="+mn-lt"/>
              </a:rPr>
              <a:t>I. Phân tích thiết kế hương đối tượng</a:t>
            </a:r>
            <a:endParaRPr lang="en-US" dirty="0">
              <a:latin typeface="+mn-lt"/>
            </a:endParaRPr>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19458" name="Picture 2">
            <a:extLst>
              <a:ext uri="{FF2B5EF4-FFF2-40B4-BE49-F238E27FC236}">
                <a16:creationId xmlns:a16="http://schemas.microsoft.com/office/drawing/2014/main" id="{A772E8B7-6370-4B5E-B902-FDB02FE9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736" y="3272271"/>
            <a:ext cx="4994528" cy="20572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BB2AAA-0369-402C-862E-6756A2F6DF6E}"/>
              </a:ext>
            </a:extLst>
          </p:cNvPr>
          <p:cNvSpPr txBox="1"/>
          <p:nvPr/>
        </p:nvSpPr>
        <p:spPr>
          <a:xfrm>
            <a:off x="320807" y="1462603"/>
            <a:ext cx="8764469" cy="646331"/>
          </a:xfrm>
          <a:prstGeom prst="rect">
            <a:avLst/>
          </a:prstGeom>
          <a:noFill/>
        </p:spPr>
        <p:txBody>
          <a:bodyPr wrap="square">
            <a:spAutoFit/>
          </a:bodyPr>
          <a:lstStyle/>
          <a:p>
            <a:r>
              <a:rPr lang="vi-VN" sz="1800" b="1" i="0" dirty="0">
                <a:solidFill>
                  <a:srgbClr val="000000"/>
                </a:solidFill>
                <a:effectLst/>
              </a:rPr>
              <a:t>IUser: </a:t>
            </a:r>
            <a:r>
              <a:rPr lang="vi-VN" sz="1800" b="0" i="0" dirty="0">
                <a:solidFill>
                  <a:srgbClr val="000000"/>
                </a:solidFill>
                <a:effectLst/>
              </a:rPr>
              <a:t>gồm các phương thức cơ bản như quản lý tài khoản , thông tin cá nhân, xem lịch sử hoạt động mà mọi User đều có </a:t>
            </a:r>
            <a:endParaRPr lang="en-US" dirty="0"/>
          </a:p>
        </p:txBody>
      </p:sp>
    </p:spTree>
    <p:extLst>
      <p:ext uri="{BB962C8B-B14F-4D97-AF65-F5344CB8AC3E}">
        <p14:creationId xmlns:p14="http://schemas.microsoft.com/office/powerpoint/2010/main" val="3117311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18434" name="Picture 2">
            <a:extLst>
              <a:ext uri="{FF2B5EF4-FFF2-40B4-BE49-F238E27FC236}">
                <a16:creationId xmlns:a16="http://schemas.microsoft.com/office/drawing/2014/main" id="{E0E5366F-8592-4136-89A9-9F2C2F8C7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146" y="1514475"/>
            <a:ext cx="49244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FC70E53B-3391-4A77-922B-535104893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146" y="4085439"/>
            <a:ext cx="5020854" cy="16274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FF2CD2-803E-4053-94C4-548A7B8AE809}"/>
              </a:ext>
            </a:extLst>
          </p:cNvPr>
          <p:cNvSpPr txBox="1"/>
          <p:nvPr/>
        </p:nvSpPr>
        <p:spPr>
          <a:xfrm>
            <a:off x="339754" y="1514475"/>
            <a:ext cx="2478947" cy="1754326"/>
          </a:xfrm>
          <a:prstGeom prst="rect">
            <a:avLst/>
          </a:prstGeom>
          <a:noFill/>
        </p:spPr>
        <p:txBody>
          <a:bodyPr wrap="square">
            <a:spAutoFit/>
          </a:bodyPr>
          <a:lstStyle/>
          <a:p>
            <a:r>
              <a:rPr lang="vi-VN" sz="1800" b="1" i="0" dirty="0">
                <a:solidFill>
                  <a:srgbClr val="000000"/>
                </a:solidFill>
                <a:effectLst/>
                <a:latin typeface="Calibri Light" panose="020F0302020204030204" pitchFamily="34" charset="0"/>
              </a:rPr>
              <a:t>IManager: </a:t>
            </a:r>
            <a:r>
              <a:rPr lang="vi-VN" sz="1800" b="0" i="0" dirty="0">
                <a:solidFill>
                  <a:srgbClr val="000000"/>
                </a:solidFill>
                <a:effectLst/>
                <a:latin typeface="Calibri Light" panose="020F0302020204030204" pitchFamily="34" charset="0"/>
              </a:rPr>
              <a:t>gồm phương thức quản lý User và quản lý số liệu thống kê của cửa hàng được triển khai bởi lớp People_Manager </a:t>
            </a:r>
            <a:endParaRPr lang="en-US" dirty="0"/>
          </a:p>
        </p:txBody>
      </p:sp>
      <p:sp>
        <p:nvSpPr>
          <p:cNvPr id="11" name="TextBox 10">
            <a:extLst>
              <a:ext uri="{FF2B5EF4-FFF2-40B4-BE49-F238E27FC236}">
                <a16:creationId xmlns:a16="http://schemas.microsoft.com/office/drawing/2014/main" id="{4CF8D276-A2F1-4E63-96A8-962922618204}"/>
              </a:ext>
            </a:extLst>
          </p:cNvPr>
          <p:cNvSpPr txBox="1"/>
          <p:nvPr/>
        </p:nvSpPr>
        <p:spPr>
          <a:xfrm>
            <a:off x="339754" y="4299006"/>
            <a:ext cx="2613171" cy="1200329"/>
          </a:xfrm>
          <a:prstGeom prst="rect">
            <a:avLst/>
          </a:prstGeom>
          <a:noFill/>
        </p:spPr>
        <p:txBody>
          <a:bodyPr wrap="square">
            <a:spAutoFit/>
          </a:bodyPr>
          <a:lstStyle/>
          <a:p>
            <a:r>
              <a:rPr lang="vi-VN" sz="1800" b="1" i="0" dirty="0">
                <a:solidFill>
                  <a:srgbClr val="000000"/>
                </a:solidFill>
                <a:effectLst/>
                <a:latin typeface="Calibri Light" panose="020F0302020204030204" pitchFamily="34" charset="0"/>
              </a:rPr>
              <a:t>IStaff: </a:t>
            </a:r>
            <a:r>
              <a:rPr lang="vi-VN" sz="1800" b="0" i="0" dirty="0">
                <a:solidFill>
                  <a:srgbClr val="000000"/>
                </a:solidFill>
                <a:effectLst/>
                <a:latin typeface="Calibri Light" panose="020F0302020204030204" pitchFamily="34" charset="0"/>
              </a:rPr>
              <a:t>gồm phương thức thêm sách vào kho hàng, dành cho cả quản lý và nhân viên </a:t>
            </a:r>
            <a:endParaRPr lang="en-US" dirty="0"/>
          </a:p>
        </p:txBody>
      </p:sp>
    </p:spTree>
    <p:extLst>
      <p:ext uri="{BB962C8B-B14F-4D97-AF65-F5344CB8AC3E}">
        <p14:creationId xmlns:p14="http://schemas.microsoft.com/office/powerpoint/2010/main" val="309308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60179" cy="461665"/>
          </a:xfrm>
          <a:prstGeom prst="rect">
            <a:avLst/>
          </a:prstGeom>
          <a:noFill/>
        </p:spPr>
        <p:txBody>
          <a:bodyPr wrap="none" rtlCol="0">
            <a:spAutoFit/>
          </a:bodyPr>
          <a:lstStyle/>
          <a:p>
            <a:r>
              <a:rPr lang="vi-VN" sz="2400" dirty="0"/>
              <a:t>2.2 Sơ đồ lớp</a:t>
            </a:r>
            <a:endParaRPr lang="en-US" sz="2400" dirty="0"/>
          </a:p>
        </p:txBody>
      </p:sp>
      <p:pic>
        <p:nvPicPr>
          <p:cNvPr id="17410" name="Picture 2">
            <a:extLst>
              <a:ext uri="{FF2B5EF4-FFF2-40B4-BE49-F238E27FC236}">
                <a16:creationId xmlns:a16="http://schemas.microsoft.com/office/drawing/2014/main" id="{BE4D6711-CA64-4D40-977B-A8274CCE0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791" y="1275649"/>
            <a:ext cx="3606163" cy="180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D50333-911E-450B-BF29-2927C06233F7}"/>
              </a:ext>
            </a:extLst>
          </p:cNvPr>
          <p:cNvSpPr txBox="1"/>
          <p:nvPr/>
        </p:nvSpPr>
        <p:spPr>
          <a:xfrm>
            <a:off x="0" y="1446963"/>
            <a:ext cx="4572000" cy="923330"/>
          </a:xfrm>
          <a:prstGeom prst="rect">
            <a:avLst/>
          </a:prstGeom>
          <a:noFill/>
        </p:spPr>
        <p:txBody>
          <a:bodyPr wrap="square">
            <a:spAutoFit/>
          </a:bodyPr>
          <a:lstStyle/>
          <a:p>
            <a:r>
              <a:rPr lang="vi-VN" sz="1800" b="1" i="0" dirty="0">
                <a:solidFill>
                  <a:srgbClr val="000000"/>
                </a:solidFill>
                <a:effectLst/>
                <a:latin typeface="Calibri Light" panose="020F0302020204030204" pitchFamily="34" charset="0"/>
              </a:rPr>
              <a:t>Icustomer: </a:t>
            </a:r>
            <a:r>
              <a:rPr lang="vi-VN" sz="1800" b="0" i="0" dirty="0">
                <a:solidFill>
                  <a:srgbClr val="000000"/>
                </a:solidFill>
                <a:effectLst/>
                <a:latin typeface="Calibri Light" panose="020F0302020204030204" pitchFamily="34" charset="0"/>
              </a:rPr>
              <a:t>gồm các phương thức thêm sách vào rỏ, mua sách, đánh giá sách của khách hàng. </a:t>
            </a:r>
            <a:endParaRPr lang="en-US" dirty="0"/>
          </a:p>
        </p:txBody>
      </p:sp>
    </p:spTree>
    <p:extLst>
      <p:ext uri="{BB962C8B-B14F-4D97-AF65-F5344CB8AC3E}">
        <p14:creationId xmlns:p14="http://schemas.microsoft.com/office/powerpoint/2010/main" val="20878175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II</a:t>
            </a:r>
            <a:r>
              <a:rPr lang="vi-VN" sz="2800" dirty="0"/>
              <a:t>.</a:t>
            </a:r>
            <a:r>
              <a:rPr lang="en-US" sz="2800" dirty="0"/>
              <a:t> </a:t>
            </a:r>
            <a:r>
              <a:rPr lang="vi-VN" sz="2800" dirty="0"/>
              <a:t>Xây dựng hệ thống</a:t>
            </a:r>
            <a:endParaRPr lang="en-US" dirty="0"/>
          </a:p>
        </p:txBody>
      </p:sp>
      <p:pic>
        <p:nvPicPr>
          <p:cNvPr id="4098" name="Picture 2">
            <a:extLst>
              <a:ext uri="{FF2B5EF4-FFF2-40B4-BE49-F238E27FC236}">
                <a16:creationId xmlns:a16="http://schemas.microsoft.com/office/drawing/2014/main" id="{AC13172D-560E-47B1-8917-312DD47E0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8913"/>
            <a:ext cx="9144000" cy="393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43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II</a:t>
            </a:r>
            <a:r>
              <a:rPr lang="vi-VN" sz="2800" dirty="0"/>
              <a:t>.</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3773790" cy="461665"/>
          </a:xfrm>
          <a:prstGeom prst="rect">
            <a:avLst/>
          </a:prstGeom>
          <a:noFill/>
        </p:spPr>
        <p:txBody>
          <a:bodyPr wrap="none" rtlCol="0">
            <a:spAutoFit/>
          </a:bodyPr>
          <a:lstStyle/>
          <a:p>
            <a:r>
              <a:rPr lang="vi-VN" sz="2400" dirty="0"/>
              <a:t>1 Xây dựng cơ sở dữ liệu</a:t>
            </a:r>
            <a:endParaRPr lang="en-US" sz="2400" dirty="0"/>
          </a:p>
        </p:txBody>
      </p:sp>
      <p:sp>
        <p:nvSpPr>
          <p:cNvPr id="3" name="AutoShape 2">
            <a:extLst>
              <a:ext uri="{FF2B5EF4-FFF2-40B4-BE49-F238E27FC236}">
                <a16:creationId xmlns:a16="http://schemas.microsoft.com/office/drawing/2014/main" id="{7938D913-3E61-4157-9407-EC624BAC9BCE}"/>
              </a:ext>
            </a:extLst>
          </p:cNvPr>
          <p:cNvSpPr>
            <a:spLocks noChangeAspect="1" noChangeArrowheads="1"/>
          </p:cNvSpPr>
          <p:nvPr/>
        </p:nvSpPr>
        <p:spPr bwMode="auto">
          <a:xfrm>
            <a:off x="4419599" y="559965"/>
            <a:ext cx="3021435" cy="30214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DE7FB25-6729-250A-05D6-044306CA0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54" y="1265478"/>
            <a:ext cx="8064691" cy="5227400"/>
          </a:xfrm>
          <a:prstGeom prst="rect">
            <a:avLst/>
          </a:prstGeom>
        </p:spPr>
      </p:pic>
    </p:spTree>
    <p:extLst>
      <p:ext uri="{BB962C8B-B14F-4D97-AF65-F5344CB8AC3E}">
        <p14:creationId xmlns:p14="http://schemas.microsoft.com/office/powerpoint/2010/main" val="3182252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sp>
        <p:nvSpPr>
          <p:cNvPr id="8" name="TextBox 7">
            <a:extLst>
              <a:ext uri="{FF2B5EF4-FFF2-40B4-BE49-F238E27FC236}">
                <a16:creationId xmlns:a16="http://schemas.microsoft.com/office/drawing/2014/main" id="{67099124-F050-4164-A6E6-01FDD8FBAC50}"/>
              </a:ext>
            </a:extLst>
          </p:cNvPr>
          <p:cNvSpPr txBox="1"/>
          <p:nvPr/>
        </p:nvSpPr>
        <p:spPr>
          <a:xfrm>
            <a:off x="0" y="1475408"/>
            <a:ext cx="9144000" cy="646331"/>
          </a:xfrm>
          <a:prstGeom prst="rect">
            <a:avLst/>
          </a:prstGeom>
          <a:noFill/>
        </p:spPr>
        <p:txBody>
          <a:bodyPr wrap="square">
            <a:spAutoFit/>
          </a:bodyPr>
          <a:lstStyle/>
          <a:p>
            <a:r>
              <a:rPr lang="vi-VN" sz="1800" b="0" i="0" dirty="0">
                <a:solidFill>
                  <a:srgbClr val="000000"/>
                </a:solidFill>
                <a:effectLst/>
                <a:latin typeface="Calibri Light" panose="020F0302020204030204" pitchFamily="34" charset="0"/>
              </a:rPr>
              <a:t>Hệ thống sử dụng thư viện Java Swing để xây dựng giao diện người dùng giúp trực quan hóa các chức năng của hệ thống. </a:t>
            </a:r>
            <a:endParaRPr lang="en-US" dirty="0"/>
          </a:p>
        </p:txBody>
      </p:sp>
      <p:sp>
        <p:nvSpPr>
          <p:cNvPr id="10" name="TextBox 9">
            <a:extLst>
              <a:ext uri="{FF2B5EF4-FFF2-40B4-BE49-F238E27FC236}">
                <a16:creationId xmlns:a16="http://schemas.microsoft.com/office/drawing/2014/main" id="{4D6E0C6C-6FF7-48B1-9C60-001B2BEDA9EE}"/>
              </a:ext>
            </a:extLst>
          </p:cNvPr>
          <p:cNvSpPr txBox="1"/>
          <p:nvPr/>
        </p:nvSpPr>
        <p:spPr>
          <a:xfrm>
            <a:off x="0" y="2364878"/>
            <a:ext cx="9143999" cy="369332"/>
          </a:xfrm>
          <a:prstGeom prst="rect">
            <a:avLst/>
          </a:prstGeom>
          <a:noFill/>
        </p:spPr>
        <p:txBody>
          <a:bodyPr wrap="square">
            <a:spAutoFit/>
          </a:bodyPr>
          <a:lstStyle/>
          <a:p>
            <a:r>
              <a:rPr lang="fr-FR" sz="1800" b="0" i="0" dirty="0" err="1">
                <a:solidFill>
                  <a:srgbClr val="000000"/>
                </a:solidFill>
                <a:effectLst/>
                <a:latin typeface="Calibri Light" panose="020F0302020204030204" pitchFamily="34" charset="0"/>
              </a:rPr>
              <a:t>Sau</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đây</a:t>
            </a:r>
            <a:r>
              <a:rPr lang="fr-FR" sz="1800" b="0" i="0" dirty="0">
                <a:solidFill>
                  <a:srgbClr val="000000"/>
                </a:solidFill>
                <a:effectLst/>
                <a:latin typeface="Calibri Light" panose="020F0302020204030204" pitchFamily="34" charset="0"/>
              </a:rPr>
              <a:t> là </a:t>
            </a:r>
            <a:r>
              <a:rPr lang="fr-FR" sz="1800" b="0" i="0" dirty="0" err="1">
                <a:solidFill>
                  <a:srgbClr val="000000"/>
                </a:solidFill>
                <a:effectLst/>
                <a:latin typeface="Calibri Light" panose="020F0302020204030204" pitchFamily="34" charset="0"/>
              </a:rPr>
              <a:t>một</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số</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hình</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ảnh</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mình</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họa</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các</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chức</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năng</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thông</a:t>
            </a:r>
            <a:r>
              <a:rPr lang="fr-FR" sz="1800" b="0" i="0" dirty="0">
                <a:solidFill>
                  <a:srgbClr val="000000"/>
                </a:solidFill>
                <a:effectLst/>
                <a:latin typeface="Calibri Light" panose="020F0302020204030204" pitchFamily="34" charset="0"/>
              </a:rPr>
              <a:t> qua </a:t>
            </a:r>
            <a:r>
              <a:rPr lang="fr-FR" sz="1800" b="0" i="0" dirty="0" err="1">
                <a:solidFill>
                  <a:srgbClr val="000000"/>
                </a:solidFill>
                <a:effectLst/>
                <a:latin typeface="Calibri Light" panose="020F0302020204030204" pitchFamily="34" charset="0"/>
              </a:rPr>
              <a:t>giao</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diện</a:t>
            </a:r>
            <a:r>
              <a:rPr lang="fr-FR" sz="1800" b="0" i="0" dirty="0">
                <a:solidFill>
                  <a:srgbClr val="000000"/>
                </a:solidFill>
                <a:effectLst/>
                <a:latin typeface="Calibri Light" panose="020F0302020204030204" pitchFamily="34" charset="0"/>
              </a:rPr>
              <a:t> </a:t>
            </a:r>
            <a:endParaRPr lang="en-US" dirty="0"/>
          </a:p>
        </p:txBody>
      </p:sp>
    </p:spTree>
    <p:extLst>
      <p:ext uri="{BB962C8B-B14F-4D97-AF65-F5344CB8AC3E}">
        <p14:creationId xmlns:p14="http://schemas.microsoft.com/office/powerpoint/2010/main" val="1404381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pic>
        <p:nvPicPr>
          <p:cNvPr id="20482" name="Picture 2">
            <a:extLst>
              <a:ext uri="{FF2B5EF4-FFF2-40B4-BE49-F238E27FC236}">
                <a16:creationId xmlns:a16="http://schemas.microsoft.com/office/drawing/2014/main" id="{ACAEC68B-39CD-4DC5-9909-7D2BAA633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568" y="1631589"/>
            <a:ext cx="7189365" cy="43610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F25B5D-F632-457D-8D2B-1908742309FA}"/>
              </a:ext>
            </a:extLst>
          </p:cNvPr>
          <p:cNvSpPr txBox="1"/>
          <p:nvPr/>
        </p:nvSpPr>
        <p:spPr>
          <a:xfrm>
            <a:off x="113250" y="1235397"/>
            <a:ext cx="4572000" cy="369332"/>
          </a:xfrm>
          <a:prstGeom prst="rect">
            <a:avLst/>
          </a:prstGeom>
          <a:noFill/>
        </p:spPr>
        <p:txBody>
          <a:bodyPr wrap="square">
            <a:spAutoFit/>
          </a:bodyPr>
          <a:lstStyle/>
          <a:p>
            <a:r>
              <a:rPr lang="en-US" b="0" i="0" dirty="0">
                <a:solidFill>
                  <a:srgbClr val="000000"/>
                </a:solidFill>
                <a:effectLst/>
                <a:latin typeface="Calibri Light" panose="020F0302020204030204" pitchFamily="34" charset="0"/>
              </a:rPr>
              <a:t>Giao </a:t>
            </a:r>
            <a:r>
              <a:rPr lang="en-US" b="0" i="0" dirty="0" err="1">
                <a:solidFill>
                  <a:srgbClr val="000000"/>
                </a:solidFill>
                <a:effectLst/>
                <a:latin typeface="Calibri Light" panose="020F0302020204030204" pitchFamily="34" charset="0"/>
              </a:rPr>
              <a:t>diện</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thêm</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sách</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mới</a:t>
            </a:r>
            <a:endParaRPr lang="en-US" dirty="0"/>
          </a:p>
        </p:txBody>
      </p:sp>
    </p:spTree>
    <p:extLst>
      <p:ext uri="{BB962C8B-B14F-4D97-AF65-F5344CB8AC3E}">
        <p14:creationId xmlns:p14="http://schemas.microsoft.com/office/powerpoint/2010/main" val="1544971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pic>
        <p:nvPicPr>
          <p:cNvPr id="21508" name="Picture 4">
            <a:extLst>
              <a:ext uri="{FF2B5EF4-FFF2-40B4-BE49-F238E27FC236}">
                <a16:creationId xmlns:a16="http://schemas.microsoft.com/office/drawing/2014/main" id="{FFD559D1-C319-447D-AC32-B35062299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042" y="1771451"/>
            <a:ext cx="5964572" cy="41970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73042C-0FE4-4A13-A36C-9CCFADF4B54D}"/>
              </a:ext>
            </a:extLst>
          </p:cNvPr>
          <p:cNvSpPr txBox="1"/>
          <p:nvPr/>
        </p:nvSpPr>
        <p:spPr>
          <a:xfrm>
            <a:off x="0" y="1402119"/>
            <a:ext cx="4572000" cy="369332"/>
          </a:xfrm>
          <a:prstGeom prst="rect">
            <a:avLst/>
          </a:prstGeom>
          <a:noFill/>
        </p:spPr>
        <p:txBody>
          <a:bodyPr wrap="square">
            <a:spAutoFit/>
          </a:bodyPr>
          <a:lstStyle/>
          <a:p>
            <a:r>
              <a:rPr lang="en-US" sz="1800" b="0" i="0" dirty="0">
                <a:solidFill>
                  <a:srgbClr val="000000"/>
                </a:solidFill>
                <a:effectLst/>
                <a:latin typeface="Calibri Light" panose="020F0302020204030204" pitchFamily="34" charset="0"/>
              </a:rPr>
              <a:t>Giao </a:t>
            </a:r>
            <a:r>
              <a:rPr lang="en-US" sz="1800" b="0" i="0" dirty="0" err="1">
                <a:solidFill>
                  <a:srgbClr val="000000"/>
                </a:solidFill>
                <a:effectLst/>
                <a:latin typeface="Calibri Light" panose="020F0302020204030204" pitchFamily="34" charset="0"/>
              </a:rPr>
              <a:t>diện</a:t>
            </a:r>
            <a:r>
              <a:rPr lang="en-US" sz="1800" b="0" i="0" dirty="0">
                <a:solidFill>
                  <a:srgbClr val="000000"/>
                </a:solidFill>
                <a:effectLst/>
                <a:latin typeface="Calibri Light" panose="020F0302020204030204" pitchFamily="34" charset="0"/>
              </a:rPr>
              <a:t> </a:t>
            </a:r>
            <a:r>
              <a:rPr lang="en-US" sz="1800" b="0" i="0" dirty="0" err="1">
                <a:solidFill>
                  <a:srgbClr val="000000"/>
                </a:solidFill>
                <a:effectLst/>
                <a:latin typeface="Calibri Light" panose="020F0302020204030204" pitchFamily="34" charset="0"/>
              </a:rPr>
              <a:t>thay</a:t>
            </a:r>
            <a:r>
              <a:rPr lang="en-US" sz="1800" b="0" i="0" dirty="0">
                <a:solidFill>
                  <a:srgbClr val="000000"/>
                </a:solidFill>
                <a:effectLst/>
                <a:latin typeface="Calibri Light" panose="020F0302020204030204" pitchFamily="34" charset="0"/>
              </a:rPr>
              <a:t> </a:t>
            </a:r>
            <a:r>
              <a:rPr lang="en-US" sz="1800" b="0" i="0" dirty="0" err="1">
                <a:solidFill>
                  <a:srgbClr val="000000"/>
                </a:solidFill>
                <a:effectLst/>
                <a:latin typeface="Calibri Light" panose="020F0302020204030204" pitchFamily="34" charset="0"/>
              </a:rPr>
              <a:t>đổi</a:t>
            </a:r>
            <a:r>
              <a:rPr lang="en-US" sz="1800" b="0" i="0" dirty="0">
                <a:solidFill>
                  <a:srgbClr val="000000"/>
                </a:solidFill>
                <a:effectLst/>
                <a:latin typeface="Calibri Light" panose="020F0302020204030204" pitchFamily="34" charset="0"/>
              </a:rPr>
              <a:t> </a:t>
            </a:r>
            <a:r>
              <a:rPr lang="en-US" sz="1800" b="0" i="0" dirty="0" err="1">
                <a:solidFill>
                  <a:srgbClr val="000000"/>
                </a:solidFill>
                <a:effectLst/>
                <a:latin typeface="Calibri Light" panose="020F0302020204030204" pitchFamily="34" charset="0"/>
              </a:rPr>
              <a:t>mật</a:t>
            </a:r>
            <a:r>
              <a:rPr lang="en-US" sz="1800" b="0" i="0" dirty="0">
                <a:solidFill>
                  <a:srgbClr val="000000"/>
                </a:solidFill>
                <a:effectLst/>
                <a:latin typeface="Calibri Light" panose="020F0302020204030204" pitchFamily="34" charset="0"/>
              </a:rPr>
              <a:t> </a:t>
            </a:r>
            <a:r>
              <a:rPr lang="en-US" sz="1800" b="0" i="0" dirty="0" err="1">
                <a:solidFill>
                  <a:srgbClr val="000000"/>
                </a:solidFill>
                <a:effectLst/>
                <a:latin typeface="Calibri Light" panose="020F0302020204030204" pitchFamily="34" charset="0"/>
              </a:rPr>
              <a:t>khẩu</a:t>
            </a:r>
            <a:r>
              <a:rPr lang="en-US" sz="1800" b="0" i="0" dirty="0">
                <a:solidFill>
                  <a:srgbClr val="000000"/>
                </a:solidFill>
                <a:effectLst/>
                <a:latin typeface="Calibri Light" panose="020F0302020204030204" pitchFamily="34" charset="0"/>
              </a:rPr>
              <a:t> </a:t>
            </a:r>
            <a:endParaRPr lang="en-US" dirty="0"/>
          </a:p>
        </p:txBody>
      </p:sp>
    </p:spTree>
    <p:extLst>
      <p:ext uri="{BB962C8B-B14F-4D97-AF65-F5344CB8AC3E}">
        <p14:creationId xmlns:p14="http://schemas.microsoft.com/office/powerpoint/2010/main" val="418092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pic>
        <p:nvPicPr>
          <p:cNvPr id="22530" name="Picture 2">
            <a:extLst>
              <a:ext uri="{FF2B5EF4-FFF2-40B4-BE49-F238E27FC236}">
                <a16:creationId xmlns:a16="http://schemas.microsoft.com/office/drawing/2014/main" id="{5F8CF2BE-89BA-449D-B34B-717658BF6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09484"/>
            <a:ext cx="7474591" cy="3957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EB31B3-E9F9-4565-861E-0CE0D1214EDD}"/>
              </a:ext>
            </a:extLst>
          </p:cNvPr>
          <p:cNvSpPr txBox="1"/>
          <p:nvPr/>
        </p:nvSpPr>
        <p:spPr>
          <a:xfrm>
            <a:off x="2286000" y="1286618"/>
            <a:ext cx="4572000" cy="369332"/>
          </a:xfrm>
          <a:prstGeom prst="rect">
            <a:avLst/>
          </a:prstGeom>
          <a:noFill/>
        </p:spPr>
        <p:txBody>
          <a:bodyPr wrap="square">
            <a:spAutoFit/>
          </a:bodyPr>
          <a:lstStyle/>
          <a:p>
            <a:pPr algn="ctr"/>
            <a:r>
              <a:rPr lang="fr-FR" sz="1800" b="0" i="0" dirty="0" err="1">
                <a:solidFill>
                  <a:srgbClr val="000000"/>
                </a:solidFill>
                <a:effectLst/>
                <a:latin typeface="Calibri Light" panose="020F0302020204030204" pitchFamily="34" charset="0"/>
              </a:rPr>
              <a:t>Giao</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diện</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đánh</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giá</a:t>
            </a:r>
            <a:r>
              <a:rPr lang="fr-FR" sz="1800" b="0" i="0" dirty="0">
                <a:solidFill>
                  <a:srgbClr val="000000"/>
                </a:solidFill>
                <a:effectLst/>
                <a:latin typeface="Calibri Light" panose="020F0302020204030204" pitchFamily="34" charset="0"/>
              </a:rPr>
              <a:t> </a:t>
            </a:r>
            <a:r>
              <a:rPr lang="fr-FR" sz="1800" b="0" i="0" dirty="0" err="1">
                <a:solidFill>
                  <a:srgbClr val="000000"/>
                </a:solidFill>
                <a:effectLst/>
                <a:latin typeface="Calibri Light" panose="020F0302020204030204" pitchFamily="34" charset="0"/>
              </a:rPr>
              <a:t>sách</a:t>
            </a:r>
            <a:r>
              <a:rPr lang="fr-FR" sz="1800" b="0" i="0" dirty="0">
                <a:solidFill>
                  <a:srgbClr val="000000"/>
                </a:solidFill>
                <a:effectLst/>
                <a:latin typeface="Calibri Light" panose="020F0302020204030204" pitchFamily="34" charset="0"/>
              </a:rPr>
              <a:t> </a:t>
            </a:r>
            <a:endParaRPr lang="en-US" dirty="0"/>
          </a:p>
        </p:txBody>
      </p:sp>
    </p:spTree>
    <p:extLst>
      <p:ext uri="{BB962C8B-B14F-4D97-AF65-F5344CB8AC3E}">
        <p14:creationId xmlns:p14="http://schemas.microsoft.com/office/powerpoint/2010/main" val="182033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pic>
        <p:nvPicPr>
          <p:cNvPr id="23556" name="Picture 4">
            <a:extLst>
              <a:ext uri="{FF2B5EF4-FFF2-40B4-BE49-F238E27FC236}">
                <a16:creationId xmlns:a16="http://schemas.microsoft.com/office/drawing/2014/main" id="{DD1DDE1F-4F2A-42CF-B140-71BBDCEEA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2" y="2162444"/>
            <a:ext cx="7860484" cy="39002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891508-EB8B-417A-9945-F2A4F1BE3858}"/>
              </a:ext>
            </a:extLst>
          </p:cNvPr>
          <p:cNvSpPr txBox="1"/>
          <p:nvPr/>
        </p:nvSpPr>
        <p:spPr>
          <a:xfrm>
            <a:off x="2286000" y="1362897"/>
            <a:ext cx="4572000" cy="369332"/>
          </a:xfrm>
          <a:prstGeom prst="rect">
            <a:avLst/>
          </a:prstGeom>
          <a:noFill/>
        </p:spPr>
        <p:txBody>
          <a:bodyPr wrap="square">
            <a:spAutoFit/>
          </a:bodyPr>
          <a:lstStyle/>
          <a:p>
            <a:pPr algn="ctr"/>
            <a:r>
              <a:rPr lang="en-US" b="0" i="0" dirty="0">
                <a:solidFill>
                  <a:srgbClr val="000000"/>
                </a:solidFill>
                <a:effectLst/>
                <a:latin typeface="Calibri Light" panose="020F0302020204030204" pitchFamily="34" charset="0"/>
              </a:rPr>
              <a:t>Giao </a:t>
            </a:r>
            <a:r>
              <a:rPr lang="en-US" b="0" i="0" dirty="0" err="1">
                <a:solidFill>
                  <a:srgbClr val="000000"/>
                </a:solidFill>
                <a:effectLst/>
                <a:latin typeface="Calibri Light" panose="020F0302020204030204" pitchFamily="34" charset="0"/>
              </a:rPr>
              <a:t>diện</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giỏ</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hàng</a:t>
            </a:r>
            <a:endParaRPr lang="en-US" dirty="0"/>
          </a:p>
        </p:txBody>
      </p:sp>
    </p:spTree>
    <p:extLst>
      <p:ext uri="{BB962C8B-B14F-4D97-AF65-F5344CB8AC3E}">
        <p14:creationId xmlns:p14="http://schemas.microsoft.com/office/powerpoint/2010/main" val="365655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738299" y="1301496"/>
            <a:ext cx="7360672" cy="2127504"/>
          </a:xfrm>
        </p:spPr>
        <p:txBody>
          <a:bodyPr/>
          <a:lstStyle/>
          <a:p>
            <a:r>
              <a:rPr lang="vi-VN" dirty="0"/>
              <a:t>Thành viên:</a:t>
            </a:r>
            <a:br>
              <a:rPr lang="vi-VN" dirty="0"/>
            </a:br>
            <a:r>
              <a:rPr lang="vi-VN" sz="2800" dirty="0"/>
              <a:t/>
            </a:r>
            <a:br>
              <a:rPr lang="vi-VN" sz="2800" dirty="0"/>
            </a:br>
            <a:r>
              <a:rPr lang="vi-VN" sz="2800" dirty="0"/>
              <a:t>Hoàng Công Tùng – 20225947 (Leader)</a:t>
            </a:r>
            <a:br>
              <a:rPr lang="vi-VN" sz="2800" dirty="0"/>
            </a:br>
            <a:r>
              <a:rPr lang="vi-VN" sz="2800" dirty="0"/>
              <a:t>Phạm Tiến Thọ - 20222182</a:t>
            </a:r>
            <a:br>
              <a:rPr lang="vi-VN" sz="2800" dirty="0"/>
            </a:br>
            <a:r>
              <a:rPr lang="vi-VN" sz="2800" dirty="0"/>
              <a:t>Vũ Đình Dương - 20215024</a:t>
            </a:r>
            <a:br>
              <a:rPr lang="vi-VN" sz="2800" dirty="0"/>
            </a:br>
            <a:r>
              <a:rPr lang="vi-VN" sz="2800" dirty="0"/>
              <a:t>Nguyễn Thành Hoàng - 20225847</a:t>
            </a:r>
            <a:br>
              <a:rPr lang="vi-VN" sz="2800" dirty="0"/>
            </a:br>
            <a:r>
              <a:rPr lang="vi-VN" sz="2800" dirty="0"/>
              <a:t>Hoàng Nhật Minh - 20210607</a:t>
            </a:r>
            <a:br>
              <a:rPr lang="vi-VN" sz="2800" dirty="0"/>
            </a:br>
            <a:r>
              <a:rPr lang="vi-VN" sz="2800" dirty="0"/>
              <a:t/>
            </a:r>
            <a:br>
              <a:rPr lang="vi-VN" sz="2800" dirty="0"/>
            </a:br>
            <a:r>
              <a:rPr lang="vi-VN" sz="2800" dirty="0"/>
              <a:t/>
            </a:r>
            <a:br>
              <a:rPr lang="vi-VN" sz="2800" dirty="0"/>
            </a:br>
            <a:r>
              <a:rPr lang="vi-VN" sz="2800" dirty="0"/>
              <a:t/>
            </a:r>
            <a:br>
              <a:rPr lang="vi-VN" sz="2800" dirty="0"/>
            </a:br>
            <a:endParaRPr lang="en-US" sz="2800" dirty="0"/>
          </a:p>
        </p:txBody>
      </p:sp>
    </p:spTree>
    <p:extLst>
      <p:ext uri="{BB962C8B-B14F-4D97-AF65-F5344CB8AC3E}">
        <p14:creationId xmlns:p14="http://schemas.microsoft.com/office/powerpoint/2010/main" val="945003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pic>
        <p:nvPicPr>
          <p:cNvPr id="24578" name="Picture 2">
            <a:extLst>
              <a:ext uri="{FF2B5EF4-FFF2-40B4-BE49-F238E27FC236}">
                <a16:creationId xmlns:a16="http://schemas.microsoft.com/office/drawing/2014/main" id="{58C4CE7F-DD98-4989-AD17-276D089AC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21" y="2004969"/>
            <a:ext cx="7797958" cy="3862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F38A62-DF9F-4A12-ABFC-D1A842A8176F}"/>
              </a:ext>
            </a:extLst>
          </p:cNvPr>
          <p:cNvSpPr txBox="1"/>
          <p:nvPr/>
        </p:nvSpPr>
        <p:spPr>
          <a:xfrm>
            <a:off x="2286000" y="1422087"/>
            <a:ext cx="4572000" cy="369332"/>
          </a:xfrm>
          <a:prstGeom prst="rect">
            <a:avLst/>
          </a:prstGeom>
          <a:noFill/>
        </p:spPr>
        <p:txBody>
          <a:bodyPr wrap="square">
            <a:spAutoFit/>
          </a:bodyPr>
          <a:lstStyle/>
          <a:p>
            <a:pPr algn="ctr"/>
            <a:r>
              <a:rPr lang="en-US" b="0" i="0" dirty="0">
                <a:solidFill>
                  <a:srgbClr val="000000"/>
                </a:solidFill>
                <a:effectLst/>
                <a:latin typeface="Calibri Light" panose="020F0302020204030204" pitchFamily="34" charset="0"/>
              </a:rPr>
              <a:t>Giao </a:t>
            </a:r>
            <a:r>
              <a:rPr lang="en-US" b="0" i="0" dirty="0" err="1">
                <a:solidFill>
                  <a:srgbClr val="000000"/>
                </a:solidFill>
                <a:effectLst/>
                <a:latin typeface="Calibri Light" panose="020F0302020204030204" pitchFamily="34" charset="0"/>
              </a:rPr>
              <a:t>diện</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quản</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lý</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kho</a:t>
            </a:r>
            <a:r>
              <a:rPr lang="en-US" b="0" i="0" dirty="0">
                <a:solidFill>
                  <a:srgbClr val="000000"/>
                </a:solidFill>
                <a:effectLst/>
                <a:latin typeface="Calibri Light" panose="020F0302020204030204" pitchFamily="34" charset="0"/>
              </a:rPr>
              <a:t> </a:t>
            </a:r>
            <a:r>
              <a:rPr lang="en-US" b="0" i="0" dirty="0" err="1">
                <a:solidFill>
                  <a:srgbClr val="000000"/>
                </a:solidFill>
                <a:effectLst/>
                <a:latin typeface="Calibri Light" panose="020F0302020204030204" pitchFamily="34" charset="0"/>
              </a:rPr>
              <a:t>sách</a:t>
            </a:r>
            <a:endParaRPr lang="en-US" dirty="0"/>
          </a:p>
        </p:txBody>
      </p:sp>
    </p:spTree>
    <p:extLst>
      <p:ext uri="{BB962C8B-B14F-4D97-AF65-F5344CB8AC3E}">
        <p14:creationId xmlns:p14="http://schemas.microsoft.com/office/powerpoint/2010/main" val="139127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II.</a:t>
            </a:r>
            <a:r>
              <a:rPr lang="en-US" sz="2800" dirty="0"/>
              <a:t> </a:t>
            </a:r>
            <a:r>
              <a:rPr lang="vi-VN" sz="2800" dirty="0"/>
              <a:t>Xây dựng hệ thống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996881" cy="461665"/>
          </a:xfrm>
          <a:prstGeom prst="rect">
            <a:avLst/>
          </a:prstGeom>
          <a:noFill/>
        </p:spPr>
        <p:txBody>
          <a:bodyPr wrap="none" rtlCol="0">
            <a:spAutoFit/>
          </a:bodyPr>
          <a:lstStyle/>
          <a:p>
            <a:r>
              <a:rPr lang="vi-VN" sz="2400" dirty="0"/>
              <a:t>4.2 xây dựng giao diện người dùng</a:t>
            </a:r>
            <a:endParaRPr lang="en-US" sz="2400" dirty="0"/>
          </a:p>
        </p:txBody>
      </p:sp>
      <p:sp>
        <p:nvSpPr>
          <p:cNvPr id="7" name="TextBox 6">
            <a:extLst>
              <a:ext uri="{FF2B5EF4-FFF2-40B4-BE49-F238E27FC236}">
                <a16:creationId xmlns:a16="http://schemas.microsoft.com/office/drawing/2014/main" id="{EEF38A62-DF9F-4A12-ABFC-D1A842A8176F}"/>
              </a:ext>
            </a:extLst>
          </p:cNvPr>
          <p:cNvSpPr txBox="1"/>
          <p:nvPr/>
        </p:nvSpPr>
        <p:spPr>
          <a:xfrm>
            <a:off x="2286000" y="1422087"/>
            <a:ext cx="4572000" cy="369332"/>
          </a:xfrm>
          <a:prstGeom prst="rect">
            <a:avLst/>
          </a:prstGeom>
          <a:noFill/>
        </p:spPr>
        <p:txBody>
          <a:bodyPr wrap="square">
            <a:spAutoFit/>
          </a:bodyPr>
          <a:lstStyle/>
          <a:p>
            <a:pPr algn="ctr"/>
            <a:r>
              <a:rPr lang="vi-VN" b="0" i="0" dirty="0">
                <a:solidFill>
                  <a:srgbClr val="000000"/>
                </a:solidFill>
                <a:effectLst/>
                <a:latin typeface="Calibri Light" panose="020F0302020204030204" pitchFamily="34" charset="0"/>
              </a:rPr>
              <a:t>Giao diện quản lý danh sách người dùng</a:t>
            </a:r>
            <a:endParaRPr lang="en-US" dirty="0"/>
          </a:p>
        </p:txBody>
      </p:sp>
      <p:pic>
        <p:nvPicPr>
          <p:cNvPr id="25604" name="Picture 4">
            <a:extLst>
              <a:ext uri="{FF2B5EF4-FFF2-40B4-BE49-F238E27FC236}">
                <a16:creationId xmlns:a16="http://schemas.microsoft.com/office/drawing/2014/main" id="{AF1381D2-793C-466B-A66A-23240CBD3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60" y="2018725"/>
            <a:ext cx="7496743" cy="402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89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vi-VN" dirty="0"/>
              <a:t>Kết luận và hướng phát triển </a:t>
            </a: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6" name="Text Placeholder 5">
            <a:extLst>
              <a:ext uri="{FF2B5EF4-FFF2-40B4-BE49-F238E27FC236}">
                <a16:creationId xmlns:a16="http://schemas.microsoft.com/office/drawing/2014/main" id="{9F8BB2E6-2E2F-40D6-8E76-CAB92830AD49}"/>
              </a:ext>
            </a:extLst>
          </p:cNvPr>
          <p:cNvSpPr>
            <a:spLocks noGrp="1"/>
          </p:cNvSpPr>
          <p:nvPr>
            <p:ph type="body" sz="quarter" idx="13"/>
          </p:nvPr>
        </p:nvSpPr>
        <p:spPr>
          <a:xfrm>
            <a:off x="3524251" y="1011238"/>
            <a:ext cx="4487635" cy="5529262"/>
          </a:xfrm>
        </p:spPr>
        <p:txBody>
          <a:bodyPr/>
          <a:lstStyle/>
          <a:p>
            <a:r>
              <a:rPr lang="vi-VN" sz="2000" dirty="0"/>
              <a:t>Hệ thống quản lý hiệu sách giúp tối ưu chi phí, nâng cao trải nghiệm khách hàng, và quản lý nhân viên, tài sản hiệu quả.</a:t>
            </a:r>
          </a:p>
          <a:p>
            <a:r>
              <a:rPr lang="vi-VN" sz="2000" b="1" dirty="0"/>
              <a:t>Điểm mạnh:</a:t>
            </a:r>
            <a:endParaRPr lang="vi-VN" sz="2000" dirty="0"/>
          </a:p>
          <a:p>
            <a:pPr>
              <a:buFont typeface="Arial" panose="020B0604020202020204" pitchFamily="34" charset="0"/>
              <a:buChar char="•"/>
            </a:pPr>
            <a:r>
              <a:rPr lang="vi-VN" sz="2000" dirty="0"/>
              <a:t>Dựa trên khảo sát thực tế quy trình quản lý hiệu sách.</a:t>
            </a:r>
          </a:p>
          <a:p>
            <a:pPr>
              <a:buFont typeface="Arial" panose="020B0604020202020204" pitchFamily="34" charset="0"/>
              <a:buChar char="•"/>
            </a:pPr>
            <a:r>
              <a:rPr lang="vi-VN" sz="2000" dirty="0"/>
              <a:t>Ứng dụng lập trình hướng đối tượng và kỹ năng làm việc nhóm, tăng hiểu biết môn học.</a:t>
            </a:r>
          </a:p>
          <a:p>
            <a:r>
              <a:rPr lang="vi-VN" sz="2000" b="1" dirty="0"/>
              <a:t>Điểm yếu:</a:t>
            </a:r>
            <a:endParaRPr lang="vi-VN" sz="2000" dirty="0"/>
          </a:p>
          <a:p>
            <a:pPr>
              <a:buFont typeface="Arial" panose="020B0604020202020204" pitchFamily="34" charset="0"/>
              <a:buChar char="•"/>
            </a:pPr>
            <a:r>
              <a:rPr lang="vi-VN" sz="2000" dirty="0"/>
              <a:t>Hệ thống chưa tối ưu, cần cải thiện kỹ năng phân tích và thiết kế trong các dự án tiếp theo.</a:t>
            </a:r>
          </a:p>
          <a:p>
            <a:endParaRPr lang="en-US" sz="2000" dirty="0"/>
          </a:p>
        </p:txBody>
      </p:sp>
    </p:spTree>
    <p:extLst>
      <p:ext uri="{BB962C8B-B14F-4D97-AF65-F5344CB8AC3E}">
        <p14:creationId xmlns:p14="http://schemas.microsoft.com/office/powerpoint/2010/main" val="319401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vi-VN" dirty="0"/>
              <a:t>Kết luận và hướng phát triển </a:t>
            </a: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11" name="Text Placeholder 10">
            <a:extLst>
              <a:ext uri="{FF2B5EF4-FFF2-40B4-BE49-F238E27FC236}">
                <a16:creationId xmlns:a16="http://schemas.microsoft.com/office/drawing/2014/main" id="{CAFA8F75-2371-4E54-807C-A59DAED4AF31}"/>
              </a:ext>
            </a:extLst>
          </p:cNvPr>
          <p:cNvSpPr>
            <a:spLocks noGrp="1"/>
          </p:cNvSpPr>
          <p:nvPr>
            <p:ph type="body" sz="quarter" idx="13"/>
          </p:nvPr>
        </p:nvSpPr>
        <p:spPr>
          <a:xfrm>
            <a:off x="3524251" y="1011238"/>
            <a:ext cx="4487635" cy="5529262"/>
          </a:xfrm>
        </p:spPr>
        <p:txBody>
          <a:bodyPr/>
          <a:lstStyle/>
          <a:p>
            <a:pPr marL="0" marR="0">
              <a:lnSpc>
                <a:spcPct val="107000"/>
              </a:lnSpc>
              <a:spcBef>
                <a:spcPts val="200"/>
              </a:spcBef>
              <a:spcAft>
                <a:spcPts val="0"/>
              </a:spcAft>
            </a:pPr>
            <a:r>
              <a:rPr lang="vi-VN" sz="2000" b="1" dirty="0">
                <a:solidFill>
                  <a:srgbClr val="1F3763"/>
                </a:solidFill>
                <a:effectLst/>
                <a:latin typeface="Times New Roman" panose="02020603050405020304" pitchFamily="18" charset="0"/>
                <a:ea typeface="Yu Gothic Light" panose="020B0300000000000000" pitchFamily="34" charset="-128"/>
                <a:cs typeface="Times New Roman" panose="02020603050405020304" pitchFamily="18" charset="0"/>
              </a:rPr>
              <a:t>Hướng phát triển của dự án:</a:t>
            </a:r>
            <a:endParaRPr lang="en-US" sz="2000" b="1" dirty="0">
              <a:solidFill>
                <a:srgbClr val="1F3763"/>
              </a:solidFill>
              <a:effectLst/>
              <a:latin typeface="Times New Roman" panose="02020603050405020304" pitchFamily="18" charset="0"/>
              <a:ea typeface="Yu Gothic Light" panose="020B0300000000000000" pitchFamily="34" charset="-128"/>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vi-VN" sz="2000" b="1" dirty="0">
                <a:effectLst/>
                <a:latin typeface="Arial" panose="020B0604020202020204" pitchFamily="34" charset="0"/>
                <a:ea typeface="Arial" panose="020B0604020202020204" pitchFamily="34" charset="0"/>
                <a:cs typeface="Times New Roman" panose="02020603050405020304" pitchFamily="18" charset="0"/>
              </a:rPr>
              <a:t>Kết hợp cổng thanh toán trực tuyến</a:t>
            </a:r>
            <a:r>
              <a:rPr lang="vi-VN" sz="2000" dirty="0">
                <a:effectLst/>
                <a:latin typeface="Arial" panose="020B0604020202020204" pitchFamily="34" charset="0"/>
                <a:ea typeface="Arial" panose="020B0604020202020204" pitchFamily="34" charset="0"/>
                <a:cs typeface="Times New Roman" panose="02020603050405020304" pitchFamily="18" charset="0"/>
              </a:rPr>
              <a:t> để tăng tiện ích cho khách hàng.</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vi-VN" sz="2000" b="1" dirty="0">
                <a:effectLst/>
                <a:latin typeface="Arial" panose="020B0604020202020204" pitchFamily="34" charset="0"/>
                <a:ea typeface="Arial" panose="020B0604020202020204" pitchFamily="34" charset="0"/>
                <a:cs typeface="Times New Roman" panose="02020603050405020304" pitchFamily="18" charset="0"/>
              </a:rPr>
              <a:t>Xây dựng ứng dụng đa nền tảng</a:t>
            </a:r>
            <a:r>
              <a:rPr lang="vi-VN" sz="2000" dirty="0">
                <a:effectLst/>
                <a:latin typeface="Arial" panose="020B0604020202020204" pitchFamily="34" charset="0"/>
                <a:ea typeface="Arial" panose="020B0604020202020204" pitchFamily="34" charset="0"/>
                <a:cs typeface="Times New Roman" panose="02020603050405020304" pitchFamily="18" charset="0"/>
              </a:rPr>
              <a:t> (web, di động) để tiếp cận nhiều người dùng hơn.</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vi-VN" sz="2000" b="1" dirty="0">
                <a:effectLst/>
                <a:latin typeface="Arial" panose="020B0604020202020204" pitchFamily="34" charset="0"/>
                <a:ea typeface="Arial" panose="020B0604020202020204" pitchFamily="34" charset="0"/>
                <a:cs typeface="Times New Roman" panose="02020603050405020304" pitchFamily="18" charset="0"/>
              </a:rPr>
              <a:t>Phân tích số liệu</a:t>
            </a:r>
            <a:r>
              <a:rPr lang="vi-VN" sz="2000" dirty="0">
                <a:effectLst/>
                <a:latin typeface="Arial" panose="020B0604020202020204" pitchFamily="34" charset="0"/>
                <a:ea typeface="Arial" panose="020B0604020202020204" pitchFamily="34" charset="0"/>
                <a:cs typeface="Times New Roman" panose="02020603050405020304" pitchFamily="18" charset="0"/>
              </a:rPr>
              <a:t> và đưa ra gợi ý sản phẩm phù hợp cho khách hàng.</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vi-VN" sz="2000" b="1" dirty="0">
                <a:effectLst/>
                <a:latin typeface="Arial" panose="020B0604020202020204" pitchFamily="34" charset="0"/>
                <a:ea typeface="Arial" panose="020B0604020202020204" pitchFamily="34" charset="0"/>
                <a:cs typeface="Times New Roman" panose="02020603050405020304" pitchFamily="18" charset="0"/>
              </a:rPr>
              <a:t>Gia tăng bảo mật</a:t>
            </a:r>
            <a:r>
              <a:rPr lang="vi-VN" sz="2000" dirty="0">
                <a:effectLst/>
                <a:latin typeface="Arial" panose="020B0604020202020204" pitchFamily="34" charset="0"/>
                <a:ea typeface="Arial" panose="020B0604020202020204" pitchFamily="34" charset="0"/>
                <a:cs typeface="Times New Roman" panose="02020603050405020304" pitchFamily="18" charset="0"/>
              </a:rPr>
              <a:t>, bảo vệ dữ liệu khách hàng và tài sản của cửa hàng.</a:t>
            </a:r>
            <a:endParaRPr lang="en-US" sz="2000" dirty="0">
              <a:effectLst/>
              <a:latin typeface="Arial" panose="020B0604020202020204" pitchFamily="34" charset="0"/>
              <a:ea typeface="Arial" panose="020B06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721995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430389" y="1301496"/>
            <a:ext cx="7565946" cy="2127504"/>
          </a:xfrm>
        </p:spPr>
        <p:txBody>
          <a:bodyPr/>
          <a:lstStyle/>
          <a:p>
            <a:pPr marL="274320" algn="l">
              <a:lnSpc>
                <a:spcPct val="100000"/>
              </a:lnSpc>
            </a:pPr>
            <a:r>
              <a:rPr lang="vi-VN" dirty="0"/>
              <a:t>		      Mục Lục </a:t>
            </a:r>
            <a:r>
              <a:rPr lang="vi-VN" sz="2800" dirty="0"/>
              <a:t/>
            </a:r>
            <a:br>
              <a:rPr lang="vi-VN" sz="2800" dirty="0"/>
            </a:br>
            <a:r>
              <a:rPr lang="vi-VN" sz="2800" dirty="0"/>
              <a:t>1. </a:t>
            </a:r>
            <a:r>
              <a:rPr lang="en-US" sz="2800" dirty="0" err="1" smtClean="0"/>
              <a:t>TỔNG</a:t>
            </a:r>
            <a:r>
              <a:rPr lang="en-US" sz="2800" dirty="0" smtClean="0"/>
              <a:t> </a:t>
            </a:r>
            <a:r>
              <a:rPr lang="en-US" sz="2800" dirty="0" err="1" smtClean="0"/>
              <a:t>QUAN</a:t>
            </a:r>
            <a:r>
              <a:rPr lang="en-US" sz="2800" dirty="0" smtClean="0"/>
              <a:t> </a:t>
            </a:r>
            <a:r>
              <a:rPr lang="en-US" sz="2800" dirty="0" err="1" smtClean="0"/>
              <a:t>VÀ</a:t>
            </a:r>
            <a:r>
              <a:rPr lang="en-US" sz="2800" dirty="0" smtClean="0"/>
              <a:t> </a:t>
            </a:r>
            <a:r>
              <a:rPr lang="en-US" sz="2800" dirty="0" err="1" smtClean="0"/>
              <a:t>THIẾT</a:t>
            </a:r>
            <a:r>
              <a:rPr lang="en-US" sz="2800" dirty="0" smtClean="0"/>
              <a:t> </a:t>
            </a:r>
            <a:r>
              <a:rPr lang="en-US" sz="2800" dirty="0" err="1" smtClean="0"/>
              <a:t>KẾ</a:t>
            </a:r>
            <a:r>
              <a:rPr lang="en-US" sz="2800" dirty="0" smtClean="0"/>
              <a:t> </a:t>
            </a:r>
            <a:r>
              <a:rPr lang="en-US" sz="2800" dirty="0" err="1" smtClean="0"/>
              <a:t>HƯỚNG</a:t>
            </a:r>
            <a:r>
              <a:rPr lang="en-US" sz="2800" dirty="0" smtClean="0"/>
              <a:t> </a:t>
            </a:r>
            <a:r>
              <a:rPr lang="en-US" sz="2800" dirty="0" err="1" smtClean="0"/>
              <a:t>ĐỐI</a:t>
            </a:r>
            <a:r>
              <a:rPr lang="en-US" sz="2800" dirty="0" smtClean="0"/>
              <a:t> </a:t>
            </a:r>
            <a:r>
              <a:rPr lang="en-US" sz="2800" dirty="0" err="1" smtClean="0"/>
              <a:t>TƯỢNG</a:t>
            </a:r>
            <a:r>
              <a:rPr lang="vi-VN" sz="2800" dirty="0"/>
              <a:t/>
            </a:r>
            <a:br>
              <a:rPr lang="vi-VN" sz="2800" dirty="0"/>
            </a:br>
            <a:r>
              <a:rPr lang="vi-VN" sz="2800" dirty="0"/>
              <a:t>2.</a:t>
            </a:r>
            <a:r>
              <a:rPr lang="en-US" sz="2800" dirty="0"/>
              <a:t> </a:t>
            </a:r>
            <a:r>
              <a:rPr lang="en-US" sz="2800" dirty="0" err="1" smtClean="0"/>
              <a:t>THIẾT</a:t>
            </a:r>
            <a:r>
              <a:rPr lang="en-US" sz="2800" dirty="0" smtClean="0"/>
              <a:t> </a:t>
            </a:r>
            <a:r>
              <a:rPr lang="en-US" sz="2800" dirty="0" err="1" smtClean="0"/>
              <a:t>KẾ</a:t>
            </a:r>
            <a:r>
              <a:rPr lang="en-US" sz="2800" dirty="0" smtClean="0"/>
              <a:t> </a:t>
            </a:r>
            <a:r>
              <a:rPr lang="en-US" sz="2800" dirty="0" err="1" smtClean="0"/>
              <a:t>CƠ</a:t>
            </a:r>
            <a:r>
              <a:rPr lang="en-US" sz="2800" dirty="0" smtClean="0"/>
              <a:t> </a:t>
            </a:r>
            <a:r>
              <a:rPr lang="en-US" sz="2800" dirty="0" err="1" smtClean="0"/>
              <a:t>SỞ</a:t>
            </a:r>
            <a:r>
              <a:rPr lang="en-US" sz="2800" dirty="0" smtClean="0"/>
              <a:t> </a:t>
            </a:r>
            <a:r>
              <a:rPr lang="en-US" sz="2800" dirty="0" err="1" smtClean="0"/>
              <a:t>DỮ</a:t>
            </a:r>
            <a:r>
              <a:rPr lang="en-US" sz="2800" dirty="0" smtClean="0"/>
              <a:t> </a:t>
            </a:r>
            <a:r>
              <a:rPr lang="en-US" sz="2800" dirty="0" err="1" smtClean="0"/>
              <a:t>LIỆU</a:t>
            </a:r>
            <a:r>
              <a:rPr lang="vi-VN" sz="2800" dirty="0"/>
              <a:t/>
            </a:r>
            <a:br>
              <a:rPr lang="vi-VN" sz="2800" dirty="0"/>
            </a:br>
            <a:r>
              <a:rPr lang="vi-VN" sz="2800" dirty="0"/>
              <a:t>3.</a:t>
            </a:r>
            <a:r>
              <a:rPr lang="en-US" sz="2800" dirty="0"/>
              <a:t> </a:t>
            </a:r>
            <a:r>
              <a:rPr lang="en-US" sz="2800" dirty="0" err="1" smtClean="0"/>
              <a:t>THIẾT</a:t>
            </a:r>
            <a:r>
              <a:rPr lang="en-US" sz="2800" dirty="0" smtClean="0"/>
              <a:t> </a:t>
            </a:r>
            <a:r>
              <a:rPr lang="en-US" sz="2800" dirty="0" err="1" smtClean="0"/>
              <a:t>KẾ</a:t>
            </a:r>
            <a:r>
              <a:rPr lang="en-US" sz="2800" dirty="0" smtClean="0"/>
              <a:t> </a:t>
            </a:r>
            <a:r>
              <a:rPr lang="en-US" sz="2800" dirty="0" err="1" smtClean="0"/>
              <a:t>GIAO</a:t>
            </a:r>
            <a:r>
              <a:rPr lang="en-US" sz="2800" dirty="0" smtClean="0"/>
              <a:t> </a:t>
            </a:r>
            <a:r>
              <a:rPr lang="en-US" sz="2800" dirty="0" err="1" smtClean="0"/>
              <a:t>DIỆN</a:t>
            </a:r>
            <a:r>
              <a:rPr lang="vi-VN" sz="2800" dirty="0"/>
              <a:t/>
            </a:r>
            <a:br>
              <a:rPr lang="vi-VN" sz="2800" dirty="0"/>
            </a:br>
            <a:r>
              <a:rPr lang="vi-VN" sz="2800" dirty="0"/>
              <a:t>4.</a:t>
            </a:r>
            <a:r>
              <a:rPr lang="en-US" sz="2800" dirty="0"/>
              <a:t> </a:t>
            </a:r>
            <a:r>
              <a:rPr lang="en-US" sz="2800" dirty="0" err="1" smtClean="0"/>
              <a:t>KẾT</a:t>
            </a:r>
            <a:r>
              <a:rPr lang="en-US" sz="2800" dirty="0" smtClean="0"/>
              <a:t> </a:t>
            </a:r>
            <a:r>
              <a:rPr lang="en-US" sz="2800" dirty="0" err="1" smtClean="0"/>
              <a:t>LUẬN</a:t>
            </a:r>
            <a:r>
              <a:rPr lang="vi-VN" sz="2800" dirty="0"/>
              <a:t/>
            </a:r>
            <a:br>
              <a:rPr lang="vi-VN" sz="2800" dirty="0"/>
            </a:br>
            <a:r>
              <a:rPr lang="vi-VN" sz="2800" dirty="0"/>
              <a:t/>
            </a:r>
            <a:br>
              <a:rPr lang="vi-VN" sz="2800" dirty="0"/>
            </a:br>
            <a:r>
              <a:rPr lang="vi-VN" sz="2800" dirty="0"/>
              <a:t/>
            </a:r>
            <a:br>
              <a:rPr lang="vi-VN" sz="2800" dirty="0"/>
            </a:br>
            <a:r>
              <a:rPr lang="vi-VN" sz="2800" dirty="0"/>
              <a:t/>
            </a:r>
            <a:br>
              <a:rPr lang="vi-VN" sz="2800" dirty="0"/>
            </a:br>
            <a:endParaRPr lang="en-US" sz="2800" dirty="0"/>
          </a:p>
        </p:txBody>
      </p:sp>
    </p:spTree>
    <p:extLst>
      <p:ext uri="{BB962C8B-B14F-4D97-AF65-F5344CB8AC3E}">
        <p14:creationId xmlns:p14="http://schemas.microsoft.com/office/powerpoint/2010/main" val="3082122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I.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2091214" cy="461665"/>
          </a:xfrm>
          <a:prstGeom prst="rect">
            <a:avLst/>
          </a:prstGeom>
          <a:noFill/>
        </p:spPr>
        <p:txBody>
          <a:bodyPr wrap="none" rtlCol="0">
            <a:spAutoFit/>
          </a:bodyPr>
          <a:lstStyle/>
          <a:p>
            <a:r>
              <a:rPr lang="en-US" sz="2400" dirty="0"/>
              <a:t>1</a:t>
            </a:r>
            <a:r>
              <a:rPr lang="vi-VN" sz="2400" dirty="0"/>
              <a:t>. </a:t>
            </a:r>
            <a:r>
              <a:rPr lang="en-US" sz="2400" dirty="0" err="1" smtClean="0"/>
              <a:t>TỔNG</a:t>
            </a:r>
            <a:r>
              <a:rPr lang="en-US" sz="2400" dirty="0" smtClean="0"/>
              <a:t> </a:t>
            </a:r>
            <a:r>
              <a:rPr lang="en-US" sz="2400" dirty="0" err="1" smtClean="0"/>
              <a:t>QUAN</a:t>
            </a:r>
            <a:endParaRPr lang="en-US" sz="2400" dirty="0"/>
          </a:p>
        </p:txBody>
      </p:sp>
      <p:sp>
        <p:nvSpPr>
          <p:cNvPr id="11" name="TextBox 10">
            <a:extLst>
              <a:ext uri="{FF2B5EF4-FFF2-40B4-BE49-F238E27FC236}">
                <a16:creationId xmlns:a16="http://schemas.microsoft.com/office/drawing/2014/main" id="{A24705AD-F60D-11D4-6764-6F8016AF0A77}"/>
              </a:ext>
            </a:extLst>
          </p:cNvPr>
          <p:cNvSpPr txBox="1"/>
          <p:nvPr/>
        </p:nvSpPr>
        <p:spPr>
          <a:xfrm>
            <a:off x="254052" y="1326887"/>
            <a:ext cx="3353214" cy="3693319"/>
          </a:xfrm>
          <a:prstGeom prst="rect">
            <a:avLst/>
          </a:prstGeom>
          <a:noFill/>
        </p:spPr>
        <p:txBody>
          <a:bodyPr wrap="square" rtlCol="0">
            <a:spAutoFit/>
          </a:bodyPr>
          <a:lstStyle/>
          <a:p>
            <a:pPr marL="285750" indent="-285750">
              <a:buFont typeface="Arial" panose="020B0604020202020204" pitchFamily="34" charset="0"/>
              <a:buChar char="•"/>
            </a:pPr>
            <a:r>
              <a:rPr lang="vi-VN" dirty="0"/>
              <a:t>Công nghệ thông tin đã trở thành phần không thể thiếu trong cuộc sống và quản lý kinh doanh. Việc ứng dụng tin học giúp giảm công việc, tăng hiệu quả thống kê và hạn chế sai sót. </a:t>
            </a:r>
          </a:p>
          <a:p>
            <a:pPr marL="285750" indent="-285750">
              <a:buFont typeface="Arial" panose="020B0604020202020204" pitchFamily="34" charset="0"/>
              <a:buChar char="•"/>
            </a:pPr>
            <a:r>
              <a:rPr lang="vi-VN" dirty="0"/>
              <a:t>Đối với các nhà sách, việc quản lý tài chính, nhân sự và chiến lược kinh doanh sao cho gọn gàng và đem lại lợi nhuận và hoạt động tốt là vô cùng quan trọng</a:t>
            </a:r>
            <a:endParaRPr lang="en-US" dirty="0"/>
          </a:p>
        </p:txBody>
      </p:sp>
      <p:pic>
        <p:nvPicPr>
          <p:cNvPr id="2050" name="Picture 2" descr="Giải pháp tối ưu để quản lý nhà sách - Song Phát">
            <a:extLst>
              <a:ext uri="{FF2B5EF4-FFF2-40B4-BE49-F238E27FC236}">
                <a16:creationId xmlns:a16="http://schemas.microsoft.com/office/drawing/2014/main" id="{28B6F36F-6280-48D0-92EC-727706333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921" y="1326888"/>
            <a:ext cx="5172862" cy="36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849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a:t>
            </a:r>
            <a:r>
              <a:rPr lang="vi-VN" sz="2800" dirty="0"/>
              <a:t>.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253087" cy="461665"/>
          </a:xfrm>
          <a:prstGeom prst="rect">
            <a:avLst/>
          </a:prstGeom>
          <a:noFill/>
        </p:spPr>
        <p:txBody>
          <a:bodyPr wrap="none" rtlCol="0">
            <a:spAutoFit/>
          </a:bodyPr>
          <a:lstStyle/>
          <a:p>
            <a:r>
              <a:rPr lang="vi-VN" sz="2400" dirty="0"/>
              <a:t>1 Phân tích hướng đối tượng</a:t>
            </a:r>
            <a:endParaRPr lang="en-US" sz="2400" dirty="0"/>
          </a:p>
        </p:txBody>
      </p:sp>
      <p:sp>
        <p:nvSpPr>
          <p:cNvPr id="7" name="Oval 6">
            <a:extLst>
              <a:ext uri="{FF2B5EF4-FFF2-40B4-BE49-F238E27FC236}">
                <a16:creationId xmlns:a16="http://schemas.microsoft.com/office/drawing/2014/main" id="{035BF608-6E9D-DA67-A217-368AF9F5751C}"/>
              </a:ext>
            </a:extLst>
          </p:cNvPr>
          <p:cNvSpPr/>
          <p:nvPr/>
        </p:nvSpPr>
        <p:spPr>
          <a:xfrm>
            <a:off x="3268821" y="2971800"/>
            <a:ext cx="1940768"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hiệu sách</a:t>
            </a:r>
            <a:endParaRPr lang="en-US" dirty="0"/>
          </a:p>
        </p:txBody>
      </p:sp>
      <p:sp>
        <p:nvSpPr>
          <p:cNvPr id="8" name="Oval 7">
            <a:extLst>
              <a:ext uri="{FF2B5EF4-FFF2-40B4-BE49-F238E27FC236}">
                <a16:creationId xmlns:a16="http://schemas.microsoft.com/office/drawing/2014/main" id="{193955AF-B06A-4E25-B936-0ECF198E40ED}"/>
              </a:ext>
            </a:extLst>
          </p:cNvPr>
          <p:cNvSpPr/>
          <p:nvPr/>
        </p:nvSpPr>
        <p:spPr>
          <a:xfrm>
            <a:off x="5209589" y="1461735"/>
            <a:ext cx="1660849" cy="914400"/>
          </a:xfrm>
          <a:prstGeom prst="ellipse">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Khách hàng </a:t>
            </a:r>
            <a:endParaRPr lang="en-US" dirty="0"/>
          </a:p>
        </p:txBody>
      </p:sp>
      <p:sp>
        <p:nvSpPr>
          <p:cNvPr id="9" name="Oval 8">
            <a:extLst>
              <a:ext uri="{FF2B5EF4-FFF2-40B4-BE49-F238E27FC236}">
                <a16:creationId xmlns:a16="http://schemas.microsoft.com/office/drawing/2014/main" id="{C2511162-F154-5190-93B0-2C007E59A168}"/>
              </a:ext>
            </a:extLst>
          </p:cNvPr>
          <p:cNvSpPr/>
          <p:nvPr/>
        </p:nvSpPr>
        <p:spPr>
          <a:xfrm>
            <a:off x="919761" y="1774808"/>
            <a:ext cx="166084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Nhân viên</a:t>
            </a:r>
            <a:endParaRPr lang="en-US" dirty="0"/>
          </a:p>
        </p:txBody>
      </p:sp>
      <p:sp>
        <p:nvSpPr>
          <p:cNvPr id="11" name="Oval 10">
            <a:extLst>
              <a:ext uri="{FF2B5EF4-FFF2-40B4-BE49-F238E27FC236}">
                <a16:creationId xmlns:a16="http://schemas.microsoft.com/office/drawing/2014/main" id="{DBD81A06-A84F-A60C-7B35-1D280CEE1A9F}"/>
              </a:ext>
            </a:extLst>
          </p:cNvPr>
          <p:cNvSpPr/>
          <p:nvPr/>
        </p:nvSpPr>
        <p:spPr>
          <a:xfrm>
            <a:off x="2745881" y="4730088"/>
            <a:ext cx="1660849" cy="9144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Kho hàng </a:t>
            </a:r>
            <a:endParaRPr lang="en-US" dirty="0"/>
          </a:p>
        </p:txBody>
      </p:sp>
      <p:sp>
        <p:nvSpPr>
          <p:cNvPr id="12" name="Oval 11">
            <a:extLst>
              <a:ext uri="{FF2B5EF4-FFF2-40B4-BE49-F238E27FC236}">
                <a16:creationId xmlns:a16="http://schemas.microsoft.com/office/drawing/2014/main" id="{B22B46C2-3391-4D01-7592-F2AE1997FECF}"/>
              </a:ext>
            </a:extLst>
          </p:cNvPr>
          <p:cNvSpPr/>
          <p:nvPr/>
        </p:nvSpPr>
        <p:spPr>
          <a:xfrm>
            <a:off x="919762" y="3752289"/>
            <a:ext cx="1660849" cy="9144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Tài khoản</a:t>
            </a:r>
            <a:endParaRPr lang="en-US" dirty="0"/>
          </a:p>
        </p:txBody>
      </p:sp>
      <p:sp>
        <p:nvSpPr>
          <p:cNvPr id="13" name="Oval 12">
            <a:extLst>
              <a:ext uri="{FF2B5EF4-FFF2-40B4-BE49-F238E27FC236}">
                <a16:creationId xmlns:a16="http://schemas.microsoft.com/office/drawing/2014/main" id="{1EF948EE-CC42-D171-BFCA-606BE81F599D}"/>
              </a:ext>
            </a:extLst>
          </p:cNvPr>
          <p:cNvSpPr/>
          <p:nvPr/>
        </p:nvSpPr>
        <p:spPr>
          <a:xfrm>
            <a:off x="7065658" y="3031555"/>
            <a:ext cx="1660849" cy="9144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Sách</a:t>
            </a:r>
            <a:endParaRPr lang="en-US" dirty="0"/>
          </a:p>
        </p:txBody>
      </p:sp>
      <p:cxnSp>
        <p:nvCxnSpPr>
          <p:cNvPr id="15" name="Straight Connector 14">
            <a:extLst>
              <a:ext uri="{FF2B5EF4-FFF2-40B4-BE49-F238E27FC236}">
                <a16:creationId xmlns:a16="http://schemas.microsoft.com/office/drawing/2014/main" id="{745161EC-0D63-25A1-B07C-3075DABE5C66}"/>
              </a:ext>
            </a:extLst>
          </p:cNvPr>
          <p:cNvCxnSpPr>
            <a:cxnSpLocks/>
            <a:stCxn id="7" idx="1"/>
            <a:endCxn id="9" idx="5"/>
          </p:cNvCxnSpPr>
          <p:nvPr/>
        </p:nvCxnSpPr>
        <p:spPr>
          <a:xfrm flipH="1" flipV="1">
            <a:off x="2337384" y="2555297"/>
            <a:ext cx="1215656" cy="55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D9E058-5774-58C3-5561-085403088F43}"/>
              </a:ext>
            </a:extLst>
          </p:cNvPr>
          <p:cNvCxnSpPr>
            <a:cxnSpLocks/>
            <a:stCxn id="7" idx="7"/>
            <a:endCxn id="8" idx="3"/>
          </p:cNvCxnSpPr>
          <p:nvPr/>
        </p:nvCxnSpPr>
        <p:spPr>
          <a:xfrm flipV="1">
            <a:off x="4925370" y="2242224"/>
            <a:ext cx="527445" cy="863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43156D-F2E6-F922-00EC-B8569FF66EE8}"/>
              </a:ext>
            </a:extLst>
          </p:cNvPr>
          <p:cNvCxnSpPr>
            <a:cxnSpLocks/>
            <a:stCxn id="7" idx="5"/>
            <a:endCxn id="13" idx="2"/>
          </p:cNvCxnSpPr>
          <p:nvPr/>
        </p:nvCxnSpPr>
        <p:spPr>
          <a:xfrm flipV="1">
            <a:off x="4925370" y="3488755"/>
            <a:ext cx="2140288" cy="263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D553CA-6C52-865F-8DA0-DBEAE16A02BF}"/>
              </a:ext>
            </a:extLst>
          </p:cNvPr>
          <p:cNvCxnSpPr>
            <a:cxnSpLocks/>
            <a:stCxn id="7" idx="4"/>
            <a:endCxn id="11" idx="0"/>
          </p:cNvCxnSpPr>
          <p:nvPr/>
        </p:nvCxnSpPr>
        <p:spPr>
          <a:xfrm flipH="1">
            <a:off x="3576306" y="3886200"/>
            <a:ext cx="662899" cy="843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7A9803-29EA-378A-106F-F69F5B24442A}"/>
              </a:ext>
            </a:extLst>
          </p:cNvPr>
          <p:cNvCxnSpPr>
            <a:stCxn id="7" idx="3"/>
            <a:endCxn id="12" idx="7"/>
          </p:cNvCxnSpPr>
          <p:nvPr/>
        </p:nvCxnSpPr>
        <p:spPr>
          <a:xfrm flipH="1">
            <a:off x="2337385" y="3752289"/>
            <a:ext cx="1215655" cy="133911"/>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7C91FD6-EED4-2356-12AF-4ABD976E8CF9}"/>
              </a:ext>
            </a:extLst>
          </p:cNvPr>
          <p:cNvSpPr/>
          <p:nvPr/>
        </p:nvSpPr>
        <p:spPr>
          <a:xfrm>
            <a:off x="5411098" y="4517478"/>
            <a:ext cx="1570700" cy="914400"/>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Rỏ hàng </a:t>
            </a:r>
            <a:endParaRPr lang="en-US" dirty="0"/>
          </a:p>
        </p:txBody>
      </p:sp>
      <p:cxnSp>
        <p:nvCxnSpPr>
          <p:cNvPr id="34" name="Straight Connector 33">
            <a:extLst>
              <a:ext uri="{FF2B5EF4-FFF2-40B4-BE49-F238E27FC236}">
                <a16:creationId xmlns:a16="http://schemas.microsoft.com/office/drawing/2014/main" id="{CF665301-EC2E-EC22-5159-BCE07430AE3B}"/>
              </a:ext>
            </a:extLst>
          </p:cNvPr>
          <p:cNvCxnSpPr>
            <a:cxnSpLocks/>
            <a:endCxn id="32" idx="0"/>
          </p:cNvCxnSpPr>
          <p:nvPr/>
        </p:nvCxnSpPr>
        <p:spPr>
          <a:xfrm>
            <a:off x="4737272" y="3833769"/>
            <a:ext cx="1459176" cy="683709"/>
          </a:xfrm>
          <a:prstGeom prst="line">
            <a:avLst/>
          </a:prstGeom>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9DD3AB4-0A9A-D399-FF46-C0FE69D0D1B7}"/>
              </a:ext>
            </a:extLst>
          </p:cNvPr>
          <p:cNvSpPr/>
          <p:nvPr/>
        </p:nvSpPr>
        <p:spPr>
          <a:xfrm>
            <a:off x="3191074" y="1392530"/>
            <a:ext cx="1215656" cy="7304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Quản</a:t>
            </a:r>
            <a:r>
              <a:rPr lang="en-US" dirty="0"/>
              <a:t> </a:t>
            </a:r>
            <a:r>
              <a:rPr lang="en-US" dirty="0" err="1"/>
              <a:t>lí</a:t>
            </a:r>
            <a:endParaRPr lang="en-US" dirty="0"/>
          </a:p>
        </p:txBody>
      </p:sp>
      <p:cxnSp>
        <p:nvCxnSpPr>
          <p:cNvPr id="10" name="Straight Connector 9">
            <a:extLst>
              <a:ext uri="{FF2B5EF4-FFF2-40B4-BE49-F238E27FC236}">
                <a16:creationId xmlns:a16="http://schemas.microsoft.com/office/drawing/2014/main" id="{2538CD7C-5D0D-6D11-675E-3DCDCD869551}"/>
              </a:ext>
            </a:extLst>
          </p:cNvPr>
          <p:cNvCxnSpPr>
            <a:cxnSpLocks/>
            <a:endCxn id="7" idx="0"/>
          </p:cNvCxnSpPr>
          <p:nvPr/>
        </p:nvCxnSpPr>
        <p:spPr>
          <a:xfrm>
            <a:off x="3771900" y="1859280"/>
            <a:ext cx="467305" cy="11125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84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a:t>
            </a:r>
            <a:r>
              <a:rPr lang="vi-VN" sz="2800" dirty="0"/>
              <a:t>.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68129" cy="461665"/>
          </a:xfrm>
          <a:prstGeom prst="rect">
            <a:avLst/>
          </a:prstGeom>
          <a:noFill/>
        </p:spPr>
        <p:txBody>
          <a:bodyPr wrap="none" rtlCol="0">
            <a:spAutoFit/>
          </a:bodyPr>
          <a:lstStyle/>
          <a:p>
            <a:r>
              <a:rPr lang="vi-VN" sz="2400" dirty="0"/>
              <a:t>1 Phân tích hướng đối tượng</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992307" y="3429000"/>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Người dùng </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4282804" y="145895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Xem sách </a:t>
            </a:r>
            <a:endParaRPr lang="en-US" dirty="0"/>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6659931" y="2121497"/>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Thêm sách vào rỏ hàng</a:t>
            </a:r>
            <a:endParaRPr lang="en-US" dirty="0"/>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7137448" y="3491820"/>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Mua sách</a:t>
            </a:r>
            <a:endParaRPr lang="en-US" dirty="0"/>
          </a:p>
        </p:txBody>
      </p:sp>
      <p:sp>
        <p:nvSpPr>
          <p:cNvPr id="19" name="Rectangle: Rounded Corners 18">
            <a:extLst>
              <a:ext uri="{FF2B5EF4-FFF2-40B4-BE49-F238E27FC236}">
                <a16:creationId xmlns:a16="http://schemas.microsoft.com/office/drawing/2014/main" id="{18493FD2-2C51-9728-4DC6-6AAF6E382B7C}"/>
              </a:ext>
            </a:extLst>
          </p:cNvPr>
          <p:cNvSpPr/>
          <p:nvPr/>
        </p:nvSpPr>
        <p:spPr>
          <a:xfrm>
            <a:off x="3736307" y="5126201"/>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Đánh giá sách</a:t>
            </a:r>
            <a:endParaRPr lang="en-US" dirty="0"/>
          </a:p>
        </p:txBody>
      </p:sp>
      <p:cxnSp>
        <p:nvCxnSpPr>
          <p:cNvPr id="22" name="Straight Connector 21">
            <a:extLst>
              <a:ext uri="{FF2B5EF4-FFF2-40B4-BE49-F238E27FC236}">
                <a16:creationId xmlns:a16="http://schemas.microsoft.com/office/drawing/2014/main" id="{A793DBE6-4769-A4C0-6532-A815FAD3E1C9}"/>
              </a:ext>
            </a:extLst>
          </p:cNvPr>
          <p:cNvCxnSpPr>
            <a:endCxn id="14" idx="2"/>
          </p:cNvCxnSpPr>
          <p:nvPr/>
        </p:nvCxnSpPr>
        <p:spPr>
          <a:xfrm flipV="1">
            <a:off x="5131837" y="2373359"/>
            <a:ext cx="79363" cy="10556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DCD5D5-500D-1F7E-1AA6-E0A1DB78B8E4}"/>
              </a:ext>
            </a:extLst>
          </p:cNvPr>
          <p:cNvCxnSpPr>
            <a:stCxn id="9" idx="7"/>
          </p:cNvCxnSpPr>
          <p:nvPr/>
        </p:nvCxnSpPr>
        <p:spPr>
          <a:xfrm flipV="1">
            <a:off x="5602091" y="2836506"/>
            <a:ext cx="1057840" cy="726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FCFA35-2ED0-7296-1F23-D975CDC9DAAD}"/>
              </a:ext>
            </a:extLst>
          </p:cNvPr>
          <p:cNvCxnSpPr>
            <a:cxnSpLocks/>
            <a:endCxn id="17" idx="1"/>
          </p:cNvCxnSpPr>
          <p:nvPr/>
        </p:nvCxnSpPr>
        <p:spPr>
          <a:xfrm flipV="1">
            <a:off x="5740189" y="3949020"/>
            <a:ext cx="1397259" cy="14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5F1B4F-2C0D-2F02-7F75-906EB47EC5D5}"/>
              </a:ext>
            </a:extLst>
          </p:cNvPr>
          <p:cNvCxnSpPr>
            <a:cxnSpLocks/>
            <a:stCxn id="9" idx="4"/>
            <a:endCxn id="19" idx="0"/>
          </p:cNvCxnSpPr>
          <p:nvPr/>
        </p:nvCxnSpPr>
        <p:spPr>
          <a:xfrm flipH="1">
            <a:off x="4664703" y="4343400"/>
            <a:ext cx="270594" cy="782801"/>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0504B4B7-943E-44BF-9CD8-25651D9194DD}"/>
              </a:ext>
            </a:extLst>
          </p:cNvPr>
          <p:cNvSpPr/>
          <p:nvPr/>
        </p:nvSpPr>
        <p:spPr>
          <a:xfrm>
            <a:off x="1557780" y="1726012"/>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nhập</a:t>
            </a:r>
            <a:endParaRPr lang="en-US" dirty="0"/>
          </a:p>
        </p:txBody>
      </p:sp>
      <p:sp>
        <p:nvSpPr>
          <p:cNvPr id="18" name="Rectangle: Rounded Corners 17">
            <a:extLst>
              <a:ext uri="{FF2B5EF4-FFF2-40B4-BE49-F238E27FC236}">
                <a16:creationId xmlns:a16="http://schemas.microsoft.com/office/drawing/2014/main" id="{E8D5F446-505A-43CA-8F69-CE3D41862D71}"/>
              </a:ext>
            </a:extLst>
          </p:cNvPr>
          <p:cNvSpPr/>
          <p:nvPr/>
        </p:nvSpPr>
        <p:spPr>
          <a:xfrm>
            <a:off x="641680" y="3035897"/>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xuất</a:t>
            </a:r>
            <a:endParaRPr lang="en-US" dirty="0"/>
          </a:p>
        </p:txBody>
      </p:sp>
      <p:sp>
        <p:nvSpPr>
          <p:cNvPr id="20" name="Rectangle: Rounded Corners 19">
            <a:extLst>
              <a:ext uri="{FF2B5EF4-FFF2-40B4-BE49-F238E27FC236}">
                <a16:creationId xmlns:a16="http://schemas.microsoft.com/office/drawing/2014/main" id="{F18F01F8-714D-4165-83F0-410450928BED}"/>
              </a:ext>
            </a:extLst>
          </p:cNvPr>
          <p:cNvSpPr/>
          <p:nvPr/>
        </p:nvSpPr>
        <p:spPr>
          <a:xfrm>
            <a:off x="1272554" y="4655277"/>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Đổi mật khẩu </a:t>
            </a:r>
            <a:endParaRPr lang="en-US" dirty="0"/>
          </a:p>
        </p:txBody>
      </p:sp>
      <p:sp>
        <p:nvSpPr>
          <p:cNvPr id="21" name="Rectangle: Rounded Corners 20">
            <a:extLst>
              <a:ext uri="{FF2B5EF4-FFF2-40B4-BE49-F238E27FC236}">
                <a16:creationId xmlns:a16="http://schemas.microsoft.com/office/drawing/2014/main" id="{D1D8512D-28B8-4DEA-85E6-836428C4491E}"/>
              </a:ext>
            </a:extLst>
          </p:cNvPr>
          <p:cNvSpPr/>
          <p:nvPr/>
        </p:nvSpPr>
        <p:spPr>
          <a:xfrm>
            <a:off x="6200060" y="5260811"/>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thông tin cá nhân</a:t>
            </a:r>
            <a:endParaRPr lang="en-US" dirty="0"/>
          </a:p>
        </p:txBody>
      </p:sp>
      <p:cxnSp>
        <p:nvCxnSpPr>
          <p:cNvPr id="23" name="Straight Connector 22">
            <a:extLst>
              <a:ext uri="{FF2B5EF4-FFF2-40B4-BE49-F238E27FC236}">
                <a16:creationId xmlns:a16="http://schemas.microsoft.com/office/drawing/2014/main" id="{F9BEC358-DBB7-4F5D-A969-985E9A036E59}"/>
              </a:ext>
            </a:extLst>
          </p:cNvPr>
          <p:cNvCxnSpPr>
            <a:cxnSpLocks/>
            <a:stCxn id="9" idx="5"/>
            <a:endCxn id="21" idx="0"/>
          </p:cNvCxnSpPr>
          <p:nvPr/>
        </p:nvCxnSpPr>
        <p:spPr>
          <a:xfrm>
            <a:off x="5602091" y="4209489"/>
            <a:ext cx="1526365" cy="1051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51B294-A5D0-477B-B892-954C9F246B4B}"/>
              </a:ext>
            </a:extLst>
          </p:cNvPr>
          <p:cNvCxnSpPr>
            <a:cxnSpLocks/>
            <a:stCxn id="9" idx="3"/>
            <a:endCxn id="20" idx="3"/>
          </p:cNvCxnSpPr>
          <p:nvPr/>
        </p:nvCxnSpPr>
        <p:spPr>
          <a:xfrm flipH="1">
            <a:off x="3129346" y="4209489"/>
            <a:ext cx="1139156" cy="902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6AD05C-7209-4F55-A4FA-22C401BC8B12}"/>
              </a:ext>
            </a:extLst>
          </p:cNvPr>
          <p:cNvCxnSpPr>
            <a:cxnSpLocks/>
            <a:stCxn id="9" idx="2"/>
            <a:endCxn id="18" idx="3"/>
          </p:cNvCxnSpPr>
          <p:nvPr/>
        </p:nvCxnSpPr>
        <p:spPr>
          <a:xfrm flipH="1" flipV="1">
            <a:off x="2498472" y="3493097"/>
            <a:ext cx="1493835" cy="393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856574-BC56-4447-BA29-E0A4C3ABA564}"/>
              </a:ext>
            </a:extLst>
          </p:cNvPr>
          <p:cNvCxnSpPr>
            <a:cxnSpLocks/>
            <a:stCxn id="9" idx="1"/>
            <a:endCxn id="15" idx="3"/>
          </p:cNvCxnSpPr>
          <p:nvPr/>
        </p:nvCxnSpPr>
        <p:spPr>
          <a:xfrm flipH="1" flipV="1">
            <a:off x="3414572" y="2183212"/>
            <a:ext cx="853930" cy="13796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095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I</a:t>
            </a:r>
            <a:r>
              <a:rPr lang="vi-VN" sz="2800" dirty="0"/>
              <a:t>.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68129" cy="461665"/>
          </a:xfrm>
          <a:prstGeom prst="rect">
            <a:avLst/>
          </a:prstGeom>
          <a:noFill/>
        </p:spPr>
        <p:txBody>
          <a:bodyPr wrap="none" rtlCol="0">
            <a:spAutoFit/>
          </a:bodyPr>
          <a:lstStyle/>
          <a:p>
            <a:r>
              <a:rPr lang="vi-VN" sz="2400" dirty="0"/>
              <a:t>1.Phân tích hướng đối tượng</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432185" y="3587161"/>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504361" y="188170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sách</a:t>
            </a:r>
            <a:endParaRPr lang="en-US" dirty="0"/>
          </a:p>
          <a:p>
            <a:pPr algn="ctr"/>
            <a:r>
              <a:rPr lang="en-US" dirty="0"/>
              <a:t>(them, </a:t>
            </a:r>
            <a:r>
              <a:rPr lang="en-US" dirty="0" err="1"/>
              <a:t>xóa</a:t>
            </a:r>
            <a:r>
              <a:rPr lang="en-US" dirty="0"/>
              <a:t>, </a:t>
            </a:r>
            <a:r>
              <a:rPr lang="en-US" dirty="0" err="1"/>
              <a:t>sửa</a:t>
            </a:r>
            <a:r>
              <a:rPr lang="en-US" dirty="0"/>
              <a:t>)</a:t>
            </a:r>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3131753" y="1881709"/>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danh sách người dùng </a:t>
            </a:r>
            <a:endParaRPr lang="en-US" dirty="0"/>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502060" y="3469281"/>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thông tin cá nhân </a:t>
            </a:r>
            <a:endParaRPr lang="en-US" dirty="0"/>
          </a:p>
        </p:txBody>
      </p:sp>
      <p:sp>
        <p:nvSpPr>
          <p:cNvPr id="19" name="Rectangle: Rounded Corners 18">
            <a:extLst>
              <a:ext uri="{FF2B5EF4-FFF2-40B4-BE49-F238E27FC236}">
                <a16:creationId xmlns:a16="http://schemas.microsoft.com/office/drawing/2014/main" id="{18493FD2-2C51-9728-4DC6-6AAF6E382B7C}"/>
              </a:ext>
            </a:extLst>
          </p:cNvPr>
          <p:cNvSpPr/>
          <p:nvPr/>
        </p:nvSpPr>
        <p:spPr>
          <a:xfrm>
            <a:off x="2966083" y="5196728"/>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xuất</a:t>
            </a:r>
            <a:endParaRPr lang="en-US" dirty="0"/>
          </a:p>
        </p:txBody>
      </p:sp>
      <p:sp>
        <p:nvSpPr>
          <p:cNvPr id="10" name="Rectangle: Rounded Corners 9">
            <a:extLst>
              <a:ext uri="{FF2B5EF4-FFF2-40B4-BE49-F238E27FC236}">
                <a16:creationId xmlns:a16="http://schemas.microsoft.com/office/drawing/2014/main" id="{C568EAF5-F82C-4C41-724E-59DB32D7C29B}"/>
              </a:ext>
            </a:extLst>
          </p:cNvPr>
          <p:cNvSpPr/>
          <p:nvPr/>
        </p:nvSpPr>
        <p:spPr>
          <a:xfrm>
            <a:off x="557732" y="5196728"/>
            <a:ext cx="1745449"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Đổi mật khẩu</a:t>
            </a:r>
            <a:endParaRPr lang="en-US" dirty="0"/>
          </a:p>
        </p:txBody>
      </p:sp>
      <p:cxnSp>
        <p:nvCxnSpPr>
          <p:cNvPr id="33" name="Straight Connector 32">
            <a:extLst>
              <a:ext uri="{FF2B5EF4-FFF2-40B4-BE49-F238E27FC236}">
                <a16:creationId xmlns:a16="http://schemas.microsoft.com/office/drawing/2014/main" id="{00AC0ED3-8C13-8759-A13F-44022145F16A}"/>
              </a:ext>
            </a:extLst>
          </p:cNvPr>
          <p:cNvCxnSpPr>
            <a:cxnSpLocks/>
            <a:stCxn id="9" idx="0"/>
            <a:endCxn id="16" idx="2"/>
          </p:cNvCxnSpPr>
          <p:nvPr/>
        </p:nvCxnSpPr>
        <p:spPr>
          <a:xfrm flipH="1" flipV="1">
            <a:off x="4060149" y="2796109"/>
            <a:ext cx="315026" cy="791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D36DF9-BC82-92C2-E6C6-B2F58951CB51}"/>
              </a:ext>
            </a:extLst>
          </p:cNvPr>
          <p:cNvCxnSpPr>
            <a:cxnSpLocks/>
            <a:stCxn id="9" idx="1"/>
          </p:cNvCxnSpPr>
          <p:nvPr/>
        </p:nvCxnSpPr>
        <p:spPr>
          <a:xfrm flipH="1" flipV="1">
            <a:off x="2358852" y="2660360"/>
            <a:ext cx="1349528" cy="1060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EB29F9-0377-AEAB-6411-15F1CAAEDCFB}"/>
              </a:ext>
            </a:extLst>
          </p:cNvPr>
          <p:cNvCxnSpPr>
            <a:stCxn id="9" idx="2"/>
            <a:endCxn id="17" idx="3"/>
          </p:cNvCxnSpPr>
          <p:nvPr/>
        </p:nvCxnSpPr>
        <p:spPr>
          <a:xfrm flipH="1" flipV="1">
            <a:off x="2358852" y="3926481"/>
            <a:ext cx="1073333" cy="117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A3B429-16E8-4FC8-B6C6-0B343E7A8833}"/>
              </a:ext>
            </a:extLst>
          </p:cNvPr>
          <p:cNvCxnSpPr>
            <a:stCxn id="9" idx="3"/>
          </p:cNvCxnSpPr>
          <p:nvPr/>
        </p:nvCxnSpPr>
        <p:spPr>
          <a:xfrm flipH="1">
            <a:off x="2080727" y="4367650"/>
            <a:ext cx="1627653" cy="841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77BD50-3C00-49B2-3035-8468BC1C65B9}"/>
              </a:ext>
            </a:extLst>
          </p:cNvPr>
          <p:cNvCxnSpPr>
            <a:stCxn id="9" idx="4"/>
            <a:endCxn id="19" idx="0"/>
          </p:cNvCxnSpPr>
          <p:nvPr/>
        </p:nvCxnSpPr>
        <p:spPr>
          <a:xfrm flipH="1">
            <a:off x="3894479" y="4501561"/>
            <a:ext cx="480696" cy="695167"/>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A1A82F5-0CD9-4E33-AE95-BE3D41A37DB5}"/>
              </a:ext>
            </a:extLst>
          </p:cNvPr>
          <p:cNvSpPr/>
          <p:nvPr/>
        </p:nvSpPr>
        <p:spPr>
          <a:xfrm>
            <a:off x="5565958" y="1881709"/>
            <a:ext cx="2529418" cy="8578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Times New Roman" panose="02020603050405020304" pitchFamily="18" charset="0"/>
                <a:ea typeface="Arial" panose="020B0604020202020204" pitchFamily="34" charset="0"/>
              </a:rPr>
              <a:t>X</a:t>
            </a:r>
            <a:r>
              <a:rPr lang="fr-FR" sz="1800" dirty="0" err="1">
                <a:effectLst/>
                <a:latin typeface="Times New Roman" panose="02020603050405020304" pitchFamily="18" charset="0"/>
                <a:ea typeface="Arial" panose="020B0604020202020204" pitchFamily="34" charset="0"/>
              </a:rPr>
              <a:t>em</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lịch</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sử</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hoạt</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động</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của</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cửa</a:t>
            </a:r>
            <a:r>
              <a:rPr lang="fr-FR" sz="1800" dirty="0">
                <a:effectLst/>
                <a:latin typeface="Times New Roman" panose="02020603050405020304" pitchFamily="18" charset="0"/>
                <a:ea typeface="Arial" panose="020B0604020202020204" pitchFamily="34" charset="0"/>
              </a:rPr>
              <a:t> </a:t>
            </a:r>
            <a:r>
              <a:rPr lang="fr-FR" sz="1800" dirty="0" err="1">
                <a:effectLst/>
                <a:latin typeface="Times New Roman" panose="02020603050405020304" pitchFamily="18" charset="0"/>
                <a:ea typeface="Arial" panose="020B0604020202020204" pitchFamily="34" charset="0"/>
              </a:rPr>
              <a:t>hàng</a:t>
            </a:r>
            <a:endParaRPr lang="en-US" dirty="0"/>
          </a:p>
        </p:txBody>
      </p:sp>
      <p:sp>
        <p:nvSpPr>
          <p:cNvPr id="21" name="Rectangle: Rounded Corners 20">
            <a:extLst>
              <a:ext uri="{FF2B5EF4-FFF2-40B4-BE49-F238E27FC236}">
                <a16:creationId xmlns:a16="http://schemas.microsoft.com/office/drawing/2014/main" id="{85686D2A-ADDA-43A6-89C7-E054BDCAD9AA}"/>
              </a:ext>
            </a:extLst>
          </p:cNvPr>
          <p:cNvSpPr/>
          <p:nvPr/>
        </p:nvSpPr>
        <p:spPr>
          <a:xfrm>
            <a:off x="6669622" y="3263872"/>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các số liệu thống kê</a:t>
            </a:r>
            <a:endParaRPr lang="en-US" dirty="0"/>
          </a:p>
        </p:txBody>
      </p:sp>
      <p:sp>
        <p:nvSpPr>
          <p:cNvPr id="22" name="Rectangle: Rounded Corners 21">
            <a:extLst>
              <a:ext uri="{FF2B5EF4-FFF2-40B4-BE49-F238E27FC236}">
                <a16:creationId xmlns:a16="http://schemas.microsoft.com/office/drawing/2014/main" id="{DEB82D6E-B0BA-4832-84D0-24F6B5FFE40B}"/>
              </a:ext>
            </a:extLst>
          </p:cNvPr>
          <p:cNvSpPr/>
          <p:nvPr/>
        </p:nvSpPr>
        <p:spPr>
          <a:xfrm>
            <a:off x="6039291" y="5054140"/>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nhập </a:t>
            </a:r>
            <a:endParaRPr lang="en-US" dirty="0"/>
          </a:p>
        </p:txBody>
      </p:sp>
      <p:cxnSp>
        <p:nvCxnSpPr>
          <p:cNvPr id="28" name="Straight Connector 27">
            <a:extLst>
              <a:ext uri="{FF2B5EF4-FFF2-40B4-BE49-F238E27FC236}">
                <a16:creationId xmlns:a16="http://schemas.microsoft.com/office/drawing/2014/main" id="{180A7021-CC73-4536-9925-E0CE2F734AA6}"/>
              </a:ext>
            </a:extLst>
          </p:cNvPr>
          <p:cNvCxnSpPr>
            <a:cxnSpLocks/>
            <a:stCxn id="9" idx="7"/>
            <a:endCxn id="20" idx="2"/>
          </p:cNvCxnSpPr>
          <p:nvPr/>
        </p:nvCxnSpPr>
        <p:spPr>
          <a:xfrm flipV="1">
            <a:off x="5041969" y="2739534"/>
            <a:ext cx="1788698" cy="981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369A2C-EB60-4DE9-B2A9-D2435AD41624}"/>
              </a:ext>
            </a:extLst>
          </p:cNvPr>
          <p:cNvCxnSpPr>
            <a:cxnSpLocks/>
            <a:stCxn id="9" idx="6"/>
            <a:endCxn id="21" idx="1"/>
          </p:cNvCxnSpPr>
          <p:nvPr/>
        </p:nvCxnSpPr>
        <p:spPr>
          <a:xfrm flipV="1">
            <a:off x="5318164" y="3721072"/>
            <a:ext cx="1351458" cy="32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EEEE05-E08F-44B5-A377-AC9E3C9C92F2}"/>
              </a:ext>
            </a:extLst>
          </p:cNvPr>
          <p:cNvCxnSpPr>
            <a:cxnSpLocks/>
            <a:stCxn id="9" idx="5"/>
            <a:endCxn id="22" idx="0"/>
          </p:cNvCxnSpPr>
          <p:nvPr/>
        </p:nvCxnSpPr>
        <p:spPr>
          <a:xfrm>
            <a:off x="5041969" y="4367650"/>
            <a:ext cx="1925718" cy="6864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839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sz="2800" dirty="0"/>
              <a:t>1. Phân tích thiết kế hương đối tượng</a:t>
            </a:r>
            <a:endParaRPr lang="en-US" dirty="0"/>
          </a:p>
        </p:txBody>
      </p:sp>
      <p:sp>
        <p:nvSpPr>
          <p:cNvPr id="6" name="TextBox 5">
            <a:extLst>
              <a:ext uri="{FF2B5EF4-FFF2-40B4-BE49-F238E27FC236}">
                <a16:creationId xmlns:a16="http://schemas.microsoft.com/office/drawing/2014/main" id="{14EA083C-5C52-9CE2-75B3-E2FBFF966AF9}"/>
              </a:ext>
            </a:extLst>
          </p:cNvPr>
          <p:cNvSpPr txBox="1"/>
          <p:nvPr/>
        </p:nvSpPr>
        <p:spPr>
          <a:xfrm>
            <a:off x="115033" y="746872"/>
            <a:ext cx="4168129" cy="461665"/>
          </a:xfrm>
          <a:prstGeom prst="rect">
            <a:avLst/>
          </a:prstGeom>
          <a:noFill/>
        </p:spPr>
        <p:txBody>
          <a:bodyPr wrap="none" rtlCol="0">
            <a:spAutoFit/>
          </a:bodyPr>
          <a:lstStyle/>
          <a:p>
            <a:r>
              <a:rPr lang="vi-VN" sz="2400" dirty="0"/>
              <a:t>1 Phân tích hướng đối tượng</a:t>
            </a:r>
            <a:endParaRPr lang="en-US" sz="2400" dirty="0"/>
          </a:p>
        </p:txBody>
      </p:sp>
      <p:sp>
        <p:nvSpPr>
          <p:cNvPr id="9" name="Oval 8">
            <a:extLst>
              <a:ext uri="{FF2B5EF4-FFF2-40B4-BE49-F238E27FC236}">
                <a16:creationId xmlns:a16="http://schemas.microsoft.com/office/drawing/2014/main" id="{C2511162-F154-5190-93B0-2C007E59A168}"/>
              </a:ext>
            </a:extLst>
          </p:cNvPr>
          <p:cNvSpPr/>
          <p:nvPr/>
        </p:nvSpPr>
        <p:spPr>
          <a:xfrm>
            <a:off x="3349970" y="3450240"/>
            <a:ext cx="1885979" cy="914400"/>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Nhân viên</a:t>
            </a:r>
            <a:endParaRPr lang="en-US" dirty="0"/>
          </a:p>
        </p:txBody>
      </p:sp>
      <p:sp>
        <p:nvSpPr>
          <p:cNvPr id="14" name="Rectangle: Rounded Corners 13">
            <a:extLst>
              <a:ext uri="{FF2B5EF4-FFF2-40B4-BE49-F238E27FC236}">
                <a16:creationId xmlns:a16="http://schemas.microsoft.com/office/drawing/2014/main" id="{C64334EB-4EB2-7A5B-1368-CB98C1F7FF47}"/>
              </a:ext>
            </a:extLst>
          </p:cNvPr>
          <p:cNvSpPr/>
          <p:nvPr/>
        </p:nvSpPr>
        <p:spPr>
          <a:xfrm>
            <a:off x="75430" y="2024826"/>
            <a:ext cx="255626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Xem</a:t>
            </a:r>
            <a:r>
              <a:rPr lang="en-US" dirty="0"/>
              <a:t> </a:t>
            </a:r>
            <a:r>
              <a:rPr lang="en-US" dirty="0" err="1"/>
              <a:t>lịch</a:t>
            </a:r>
            <a:r>
              <a:rPr lang="en-US" dirty="0"/>
              <a:t> </a:t>
            </a:r>
            <a:r>
              <a:rPr lang="en-US" dirty="0" err="1"/>
              <a:t>sử</a:t>
            </a:r>
            <a:r>
              <a:rPr lang="en-US" dirty="0"/>
              <a:t> </a:t>
            </a:r>
            <a:r>
              <a:rPr lang="en-US" dirty="0" err="1"/>
              <a:t>mua</a:t>
            </a:r>
            <a:r>
              <a:rPr lang="en-US" dirty="0"/>
              <a:t> </a:t>
            </a:r>
            <a:r>
              <a:rPr lang="en-US" dirty="0" err="1"/>
              <a:t>hàng</a:t>
            </a:r>
            <a:endParaRPr lang="en-US" dirty="0"/>
          </a:p>
        </p:txBody>
      </p:sp>
      <p:sp>
        <p:nvSpPr>
          <p:cNvPr id="16" name="Rectangle: Rounded Corners 15">
            <a:extLst>
              <a:ext uri="{FF2B5EF4-FFF2-40B4-BE49-F238E27FC236}">
                <a16:creationId xmlns:a16="http://schemas.microsoft.com/office/drawing/2014/main" id="{2B6A5C0C-F747-B754-33A6-F393297AE180}"/>
              </a:ext>
            </a:extLst>
          </p:cNvPr>
          <p:cNvSpPr/>
          <p:nvPr/>
        </p:nvSpPr>
        <p:spPr>
          <a:xfrm>
            <a:off x="3878373" y="1916770"/>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sách</a:t>
            </a:r>
            <a:endParaRPr lang="en-US" dirty="0"/>
          </a:p>
          <a:p>
            <a:pPr algn="ctr"/>
            <a:r>
              <a:rPr lang="en-US" dirty="0"/>
              <a:t>(</a:t>
            </a:r>
            <a:r>
              <a:rPr lang="en-US" dirty="0" err="1"/>
              <a:t>thêm</a:t>
            </a:r>
            <a:r>
              <a:rPr lang="en-US" dirty="0"/>
              <a:t>, </a:t>
            </a:r>
            <a:r>
              <a:rPr lang="en-US" dirty="0" err="1"/>
              <a:t>xóa</a:t>
            </a:r>
            <a:r>
              <a:rPr lang="en-US" dirty="0"/>
              <a:t>, </a:t>
            </a:r>
            <a:r>
              <a:rPr lang="en-US" dirty="0" err="1"/>
              <a:t>sửa</a:t>
            </a:r>
            <a:r>
              <a:rPr lang="en-US" dirty="0"/>
              <a:t>)</a:t>
            </a:r>
          </a:p>
        </p:txBody>
      </p:sp>
      <p:sp>
        <p:nvSpPr>
          <p:cNvPr id="17" name="Rectangle: Rounded Corners 16">
            <a:extLst>
              <a:ext uri="{FF2B5EF4-FFF2-40B4-BE49-F238E27FC236}">
                <a16:creationId xmlns:a16="http://schemas.microsoft.com/office/drawing/2014/main" id="{D1469102-C6D1-C2E0-897F-B28BC2C3E55E}"/>
              </a:ext>
            </a:extLst>
          </p:cNvPr>
          <p:cNvSpPr/>
          <p:nvPr/>
        </p:nvSpPr>
        <p:spPr>
          <a:xfrm>
            <a:off x="398926" y="4033324"/>
            <a:ext cx="1856792"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nhập</a:t>
            </a:r>
            <a:endParaRPr lang="en-US" dirty="0"/>
          </a:p>
        </p:txBody>
      </p:sp>
      <p:sp>
        <p:nvSpPr>
          <p:cNvPr id="10" name="Rectangle: Rounded Corners 9">
            <a:extLst>
              <a:ext uri="{FF2B5EF4-FFF2-40B4-BE49-F238E27FC236}">
                <a16:creationId xmlns:a16="http://schemas.microsoft.com/office/drawing/2014/main" id="{C568EAF5-F82C-4C41-724E-59DB32D7C29B}"/>
              </a:ext>
            </a:extLst>
          </p:cNvPr>
          <p:cNvSpPr/>
          <p:nvPr/>
        </p:nvSpPr>
        <p:spPr>
          <a:xfrm>
            <a:off x="2513097" y="5394218"/>
            <a:ext cx="1960651"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Đăng xuất</a:t>
            </a:r>
            <a:endParaRPr lang="en-US" dirty="0"/>
          </a:p>
        </p:txBody>
      </p:sp>
      <p:cxnSp>
        <p:nvCxnSpPr>
          <p:cNvPr id="33" name="Straight Connector 32">
            <a:extLst>
              <a:ext uri="{FF2B5EF4-FFF2-40B4-BE49-F238E27FC236}">
                <a16:creationId xmlns:a16="http://schemas.microsoft.com/office/drawing/2014/main" id="{00AC0ED3-8C13-8759-A13F-44022145F16A}"/>
              </a:ext>
            </a:extLst>
          </p:cNvPr>
          <p:cNvCxnSpPr>
            <a:cxnSpLocks/>
            <a:stCxn id="9" idx="0"/>
          </p:cNvCxnSpPr>
          <p:nvPr/>
        </p:nvCxnSpPr>
        <p:spPr>
          <a:xfrm flipV="1">
            <a:off x="4292960" y="2831170"/>
            <a:ext cx="536782" cy="619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D36DF9-BC82-92C2-E6C6-B2F58951CB51}"/>
              </a:ext>
            </a:extLst>
          </p:cNvPr>
          <p:cNvCxnSpPr>
            <a:cxnSpLocks/>
            <a:stCxn id="9" idx="1"/>
          </p:cNvCxnSpPr>
          <p:nvPr/>
        </p:nvCxnSpPr>
        <p:spPr>
          <a:xfrm flipH="1" flipV="1">
            <a:off x="2028629" y="2676718"/>
            <a:ext cx="1597536" cy="907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EB29F9-0377-AEAB-6411-15F1CAAEDCFB}"/>
              </a:ext>
            </a:extLst>
          </p:cNvPr>
          <p:cNvCxnSpPr>
            <a:cxnSpLocks/>
            <a:endCxn id="17" idx="3"/>
          </p:cNvCxnSpPr>
          <p:nvPr/>
        </p:nvCxnSpPr>
        <p:spPr>
          <a:xfrm flipH="1">
            <a:off x="2255718" y="4024282"/>
            <a:ext cx="1237705" cy="466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A3B429-16E8-4FC8-B6C6-0B343E7A8833}"/>
              </a:ext>
            </a:extLst>
          </p:cNvPr>
          <p:cNvCxnSpPr>
            <a:cxnSpLocks/>
            <a:stCxn id="9" idx="4"/>
          </p:cNvCxnSpPr>
          <p:nvPr/>
        </p:nvCxnSpPr>
        <p:spPr>
          <a:xfrm flipH="1">
            <a:off x="3417848" y="4364640"/>
            <a:ext cx="875112" cy="1029578"/>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1343A42-B8AE-46E0-A3F7-3A8B5B1FB2B4}"/>
              </a:ext>
            </a:extLst>
          </p:cNvPr>
          <p:cNvSpPr/>
          <p:nvPr/>
        </p:nvSpPr>
        <p:spPr>
          <a:xfrm>
            <a:off x="6148077" y="2202449"/>
            <a:ext cx="20574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Quản lý thông tin cá nhân </a:t>
            </a:r>
            <a:endParaRPr lang="en-US" dirty="0"/>
          </a:p>
        </p:txBody>
      </p:sp>
      <p:cxnSp>
        <p:nvCxnSpPr>
          <p:cNvPr id="45" name="Straight Connector 44">
            <a:extLst>
              <a:ext uri="{FF2B5EF4-FFF2-40B4-BE49-F238E27FC236}">
                <a16:creationId xmlns:a16="http://schemas.microsoft.com/office/drawing/2014/main" id="{3A5E3F25-73CF-4758-93C8-4DDD381E57F1}"/>
              </a:ext>
            </a:extLst>
          </p:cNvPr>
          <p:cNvCxnSpPr>
            <a:cxnSpLocks/>
            <a:stCxn id="9" idx="7"/>
            <a:endCxn id="43" idx="2"/>
          </p:cNvCxnSpPr>
          <p:nvPr/>
        </p:nvCxnSpPr>
        <p:spPr>
          <a:xfrm flipV="1">
            <a:off x="4959754" y="3116849"/>
            <a:ext cx="2217023" cy="46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1025E9-F960-49CB-9981-084C1F995453}"/>
              </a:ext>
            </a:extLst>
          </p:cNvPr>
          <p:cNvCxnSpPr>
            <a:cxnSpLocks/>
            <a:stCxn id="9" idx="5"/>
            <a:endCxn id="55" idx="1"/>
          </p:cNvCxnSpPr>
          <p:nvPr/>
        </p:nvCxnSpPr>
        <p:spPr>
          <a:xfrm>
            <a:off x="4959754" y="4230729"/>
            <a:ext cx="1188323" cy="725022"/>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9C313FCC-1E1E-4759-A3DC-2B013FD390BE}"/>
              </a:ext>
            </a:extLst>
          </p:cNvPr>
          <p:cNvSpPr/>
          <p:nvPr/>
        </p:nvSpPr>
        <p:spPr>
          <a:xfrm>
            <a:off x="6148077" y="4498551"/>
            <a:ext cx="20574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Đổi mật khẩu </a:t>
            </a:r>
            <a:endParaRPr lang="en-US" dirty="0"/>
          </a:p>
        </p:txBody>
      </p:sp>
    </p:spTree>
    <p:extLst>
      <p:ext uri="{BB962C8B-B14F-4D97-AF65-F5344CB8AC3E}">
        <p14:creationId xmlns:p14="http://schemas.microsoft.com/office/powerpoint/2010/main" val="734924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794</TotalTime>
  <Words>1414</Words>
  <Application>Microsoft Office PowerPoint</Application>
  <PresentationFormat>On-screen Show (4:3)</PresentationFormat>
  <Paragraphs>213</Paragraphs>
  <Slides>34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 Unicode MS</vt:lpstr>
      <vt:lpstr>Lato</vt:lpstr>
      <vt:lpstr>MS Gothic</vt:lpstr>
      <vt:lpstr>MS Mincho</vt:lpstr>
      <vt:lpstr>Yu Gothic Light</vt:lpstr>
      <vt:lpstr>Arial</vt:lpstr>
      <vt:lpstr>Calibri</vt:lpstr>
      <vt:lpstr>Calibri Light</vt:lpstr>
      <vt:lpstr>Cambria</vt:lpstr>
      <vt:lpstr>Courier New</vt:lpstr>
      <vt:lpstr>Symbol</vt:lpstr>
      <vt:lpstr>Times New Roman</vt:lpstr>
      <vt:lpstr>Office Theme</vt:lpstr>
      <vt:lpstr>PowerPoint Presentation</vt:lpstr>
      <vt:lpstr>PowerPoint Presentation</vt:lpstr>
      <vt:lpstr>Thành viên:  Hoàng Công Tùng – 20225947 (Leader) Phạm Tiến Thọ - 20222182 Vũ Đình Dương - 20215024 Nguyễn Thành Hoàng - 20225847 Hoàng Nhật Minh - 20210607    </vt:lpstr>
      <vt:lpstr>        Mục Lục  1. TỔNG QUAN VÀ THIẾT KẾ HƯỚNG ĐỐI TƯỢNG 2. THIẾT KẾ CƠ SỞ DỮ LIỆU 3. THIẾT KẾ GIAO DIỆN 4. KẾT LUẬN    </vt:lpstr>
      <vt:lpstr>I. Phân tích thiết kế hương đối tượng</vt:lpstr>
      <vt:lpstr>I. Phân tích thiết kế hương đối tượng</vt:lpstr>
      <vt:lpstr>I. Phân tích thiết kế hương đối tượng</vt:lpstr>
      <vt:lpstr>I. Phân tích thiết kế hương đối tượng</vt:lpstr>
      <vt:lpstr>1.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 Phân tích thiết kế hương đối tượng</vt:lpstr>
      <vt:lpstr>II. Xây dựng hệ thống</vt:lpstr>
      <vt:lpstr>II. Xây dựng hệ thống</vt:lpstr>
      <vt:lpstr>II. Xây dựng hệ thống</vt:lpstr>
      <vt:lpstr>II. Xây dựng hệ thống</vt:lpstr>
      <vt:lpstr>II. Xây dựng hệ thống</vt:lpstr>
      <vt:lpstr>II. Xây dựng hệ thống</vt:lpstr>
      <vt:lpstr>II. Xây dựng hệ thống</vt:lpstr>
      <vt:lpstr>II. Xây dựng hệ thống</vt:lpstr>
      <vt:lpstr>II. Xây dựng hệ thống</vt:lpstr>
      <vt:lpstr>Kết luận và hướng phát triển </vt:lpstr>
      <vt:lpstr>Kết luận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CONG TUNG</cp:lastModifiedBy>
  <cp:revision>152</cp:revision>
  <dcterms:created xsi:type="dcterms:W3CDTF">2021-05-28T04:32:29Z</dcterms:created>
  <dcterms:modified xsi:type="dcterms:W3CDTF">2024-12-25T01:53:48Z</dcterms:modified>
</cp:coreProperties>
</file>